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5"/>
  </p:notesMasterIdLst>
  <p:sldIdLst>
    <p:sldId id="319" r:id="rId2"/>
    <p:sldId id="466" r:id="rId3"/>
    <p:sldId id="467" r:id="rId4"/>
    <p:sldId id="468" r:id="rId5"/>
    <p:sldId id="511" r:id="rId6"/>
    <p:sldId id="546" r:id="rId7"/>
    <p:sldId id="513" r:id="rId8"/>
    <p:sldId id="472" r:id="rId9"/>
    <p:sldId id="491" r:id="rId10"/>
    <p:sldId id="492" r:id="rId11"/>
    <p:sldId id="512" r:id="rId12"/>
    <p:sldId id="518" r:id="rId13"/>
    <p:sldId id="544" r:id="rId14"/>
    <p:sldId id="523" r:id="rId15"/>
    <p:sldId id="535" r:id="rId16"/>
    <p:sldId id="497" r:id="rId17"/>
    <p:sldId id="536" r:id="rId18"/>
    <p:sldId id="522" r:id="rId19"/>
    <p:sldId id="521" r:id="rId20"/>
    <p:sldId id="537" r:id="rId21"/>
    <p:sldId id="538" r:id="rId22"/>
    <p:sldId id="520" r:id="rId23"/>
    <p:sldId id="517" r:id="rId24"/>
    <p:sldId id="515" r:id="rId25"/>
    <p:sldId id="514" r:id="rId26"/>
    <p:sldId id="539" r:id="rId27"/>
    <p:sldId id="519" r:id="rId28"/>
    <p:sldId id="541" r:id="rId29"/>
    <p:sldId id="540" r:id="rId30"/>
    <p:sldId id="542" r:id="rId31"/>
    <p:sldId id="545" r:id="rId32"/>
    <p:sldId id="464" r:id="rId33"/>
    <p:sldId id="465" r:id="rId34"/>
  </p:sldIdLst>
  <p:sldSz cx="12192000" cy="6858000"/>
  <p:notesSz cx="7102475" cy="93884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by Grekin" initials="GG" lastIdx="2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B34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2714" autoAdjust="0"/>
  </p:normalViewPr>
  <p:slideViewPr>
    <p:cSldViewPr>
      <p:cViewPr varScale="1">
        <p:scale>
          <a:sx n="69" d="100"/>
          <a:sy n="69" d="100"/>
        </p:scale>
        <p:origin x="136" y="60"/>
      </p:cViewPr>
      <p:guideLst>
        <p:guide orient="horz" pos="2160"/>
        <p:guide pos="3840"/>
      </p:guideLst>
    </p:cSldViewPr>
  </p:slideViewPr>
  <p:outlineViewPr>
    <p:cViewPr>
      <p:scale>
        <a:sx n="33" d="100"/>
        <a:sy n="33" d="100"/>
      </p:scale>
      <p:origin x="0" y="7956"/>
    </p:cViewPr>
  </p:outlineViewPr>
  <p:notesTextViewPr>
    <p:cViewPr>
      <p:scale>
        <a:sx n="100" d="100"/>
        <a:sy n="100" d="100"/>
      </p:scale>
      <p:origin x="0" y="0"/>
    </p:cViewPr>
  </p:notesTextViewPr>
  <p:sorterViewPr>
    <p:cViewPr>
      <p:scale>
        <a:sx n="66" d="100"/>
        <a:sy n="66" d="100"/>
      </p:scale>
      <p:origin x="0" y="834"/>
    </p:cViewPr>
  </p:sorterViewPr>
  <p:notesViewPr>
    <p:cSldViewPr>
      <p:cViewPr varScale="1">
        <p:scale>
          <a:sx n="70" d="100"/>
          <a:sy n="70" d="100"/>
        </p:scale>
        <p:origin x="-2754" y="-108"/>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fontAlgn="auto">
              <a:spcBef>
                <a:spcPts val="0"/>
              </a:spcBef>
              <a:spcAft>
                <a:spcPts val="0"/>
              </a:spcAft>
              <a:defRPr sz="1200">
                <a:latin typeface="+mn-lt"/>
                <a:cs typeface="+mn-cs"/>
              </a:defRPr>
            </a:lvl1pPr>
          </a:lstStyle>
          <a:p>
            <a:pPr>
              <a:defRPr/>
            </a:pPr>
            <a:fld id="{3C730C23-46C5-4ACA-968F-60811834DBBA}" type="datetimeFigureOut">
              <a:rPr lang="en-US"/>
              <a:pPr>
                <a:defRPr/>
              </a:pPr>
              <a:t>3/15/2017</a:t>
            </a:fld>
            <a:endParaRPr lang="en-US" dirty="0"/>
          </a:p>
        </p:txBody>
      </p:sp>
      <p:sp>
        <p:nvSpPr>
          <p:cNvPr id="4" name="Slide Image Placeholder 3"/>
          <p:cNvSpPr>
            <a:spLocks noGrp="1" noRot="1" noChangeAspect="1"/>
          </p:cNvSpPr>
          <p:nvPr>
            <p:ph type="sldImg" idx="2"/>
          </p:nvPr>
        </p:nvSpPr>
        <p:spPr>
          <a:xfrm>
            <a:off x="422275" y="704850"/>
            <a:ext cx="6257925" cy="3519488"/>
          </a:xfrm>
          <a:prstGeom prst="rect">
            <a:avLst/>
          </a:prstGeom>
          <a:noFill/>
          <a:ln w="12700">
            <a:solidFill>
              <a:prstClr val="black"/>
            </a:solidFill>
          </a:ln>
        </p:spPr>
        <p:txBody>
          <a:bodyPr vert="horz" lIns="94229" tIns="47114" rIns="94229" bIns="47114" rtlCol="0" anchor="ctr"/>
          <a:lstStyle/>
          <a:p>
            <a:pPr lvl="0"/>
            <a:endParaRPr lang="en-US" noProof="0"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fontAlgn="auto">
              <a:spcBef>
                <a:spcPts val="0"/>
              </a:spcBef>
              <a:spcAft>
                <a:spcPts val="0"/>
              </a:spcAft>
              <a:defRPr sz="1200">
                <a:latin typeface="+mn-lt"/>
                <a:cs typeface="+mn-cs"/>
              </a:defRPr>
            </a:lvl1pPr>
          </a:lstStyle>
          <a:p>
            <a:pPr>
              <a:defRPr/>
            </a:pPr>
            <a:fld id="{310E40CC-B452-4406-A051-5809E983745A}" type="slidenum">
              <a:rPr lang="en-US"/>
              <a:pPr>
                <a:defRPr/>
              </a:pPr>
              <a:t>‹#›</a:t>
            </a:fld>
            <a:endParaRPr lang="en-US" dirty="0"/>
          </a:p>
        </p:txBody>
      </p:sp>
    </p:spTree>
    <p:extLst>
      <p:ext uri="{BB962C8B-B14F-4D97-AF65-F5344CB8AC3E}">
        <p14:creationId xmlns:p14="http://schemas.microsoft.com/office/powerpoint/2010/main" val="2757436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422275" y="704850"/>
            <a:ext cx="6257925" cy="3519488"/>
          </a:xfrm>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4" name="Slide Number Placeholder 3"/>
          <p:cNvSpPr>
            <a:spLocks noGrp="1"/>
          </p:cNvSpPr>
          <p:nvPr>
            <p:ph type="sldNum" sz="quarter" idx="5"/>
          </p:nvPr>
        </p:nvSpPr>
        <p:spPr/>
        <p:txBody>
          <a:bodyPr/>
          <a:lstStyle/>
          <a:p>
            <a:pPr>
              <a:defRPr/>
            </a:pPr>
            <a:fld id="{16C8B2C8-CA52-4754-A16D-3E82A2FE7E77}" type="slidenum">
              <a:rPr lang="en-US" smtClean="0"/>
              <a:pPr>
                <a:defRPr/>
              </a:pPr>
              <a:t>1</a:t>
            </a:fld>
            <a:endParaRPr lang="en-US" dirty="0"/>
          </a:p>
        </p:txBody>
      </p:sp>
    </p:spTree>
    <p:extLst>
      <p:ext uri="{BB962C8B-B14F-4D97-AF65-F5344CB8AC3E}">
        <p14:creationId xmlns:p14="http://schemas.microsoft.com/office/powerpoint/2010/main" val="1562206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9DD84A49-250F-40DA-A6BE-377AB746AA47}" type="slidenum">
              <a:rPr lang="en-US" smtClean="0"/>
              <a:pPr/>
              <a:t>2</a:t>
            </a:fld>
            <a:endParaRPr lang="en-US" dirty="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151623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3B9006CB-8EBD-4EE3-BF0E-8ABDD9328D92}" type="slidenum">
              <a:rPr lang="en-US" smtClean="0"/>
              <a:pPr/>
              <a:t>3</a:t>
            </a:fld>
            <a:endParaRPr lang="en-US" dirty="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912934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A1347669-E10E-49FA-AAF6-4E1472D4210D}" type="slidenum">
              <a:rPr lang="en-US" smtClean="0"/>
              <a:pPr/>
              <a:t>4</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983337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422275" y="704850"/>
            <a:ext cx="6257925" cy="3519488"/>
          </a:xfrm>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4" name="Slide Number Placeholder 3"/>
          <p:cNvSpPr>
            <a:spLocks noGrp="1"/>
          </p:cNvSpPr>
          <p:nvPr>
            <p:ph type="sldNum" sz="quarter" idx="5"/>
          </p:nvPr>
        </p:nvSpPr>
        <p:spPr/>
        <p:txBody>
          <a:bodyPr/>
          <a:lstStyle/>
          <a:p>
            <a:pPr>
              <a:defRPr/>
            </a:pPr>
            <a:fld id="{16C8B2C8-CA52-4754-A16D-3E82A2FE7E77}" type="slidenum">
              <a:rPr lang="en-US" smtClean="0"/>
              <a:pPr>
                <a:defRPr/>
              </a:pPr>
              <a:t>33</a:t>
            </a:fld>
            <a:endParaRPr lang="en-US" dirty="0"/>
          </a:p>
        </p:txBody>
      </p:sp>
    </p:spTree>
    <p:extLst>
      <p:ext uri="{BB962C8B-B14F-4D97-AF65-F5344CB8AC3E}">
        <p14:creationId xmlns:p14="http://schemas.microsoft.com/office/powerpoint/2010/main" val="37545103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1220046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4233" y="4953000"/>
            <a:ext cx="12196233"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25A9F1AB-E551-411F-B33A-C3864E287D1C}" type="datetimeFigureOut">
              <a:rPr lang="en-US"/>
              <a:pPr>
                <a:defRPr/>
              </a:pPr>
              <a:t>3/15/2017</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2A7A3924-AD83-46A1-B2CA-8C69A9B3CCD9}" type="slidenum">
              <a:rPr lang="en-US"/>
              <a:pPr>
                <a:defRPr/>
              </a:pPr>
              <a:t>‹#›</a:t>
            </a:fld>
            <a:endParaRPr lang="en-US" dirty="0"/>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15A184F-2276-447F-8C5C-15D98BE37711}" type="datetimeFigureOut">
              <a:rPr lang="en-US"/>
              <a:pPr>
                <a:defRPr/>
              </a:pPr>
              <a:t>3/15/2017</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2937A9B6-9C5F-4881-BEA5-8AC879B20D95}" type="slidenum">
              <a:rPr lang="en-US"/>
              <a:pPr>
                <a:defRPr/>
              </a:pPr>
              <a:t>‹#›</a:t>
            </a:fld>
            <a:endParaRPr lang="en-US" dirty="0"/>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6E1130DD-C13E-4DD8-B8A2-E71DDC449A42}" type="datetimeFigureOut">
              <a:rPr lang="en-US"/>
              <a:pPr>
                <a:defRPr/>
              </a:pPr>
              <a:t>3/15/2017</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B88411E4-3097-4136-9A6F-8F9913D086BF}" type="slidenum">
              <a:rPr lang="en-US"/>
              <a:pPr>
                <a:defRPr/>
              </a:pPr>
              <a:t>‹#›</a:t>
            </a:fld>
            <a:endParaRPr lang="en-US" dirty="0"/>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5" name="Date Placeholder 3"/>
          <p:cNvSpPr>
            <a:spLocks noGrp="1"/>
          </p:cNvSpPr>
          <p:nvPr>
            <p:ph type="dt" sz="half" idx="10"/>
          </p:nvPr>
        </p:nvSpPr>
        <p:spPr/>
        <p:txBody>
          <a:bodyPr/>
          <a:lstStyle>
            <a:lvl1pPr>
              <a:defRPr/>
            </a:lvl1pPr>
            <a:extLst/>
          </a:lstStyle>
          <a:p>
            <a:pPr>
              <a:defRPr/>
            </a:pPr>
            <a:fld id="{1B14641A-6634-4B04-8D7B-5087BFF45892}" type="datetimeFigureOut">
              <a:rPr lang="en-US"/>
              <a:pPr>
                <a:defRPr/>
              </a:pPr>
              <a:t>3/15/2017</a:t>
            </a:fld>
            <a:endParaRPr lang="en-US" dirty="0"/>
          </a:p>
        </p:txBody>
      </p:sp>
      <p:sp>
        <p:nvSpPr>
          <p:cNvPr id="6"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2E41F23A-27D7-433A-A2B7-480E3006D6A1}" type="slidenum">
              <a:rPr lang="en-US"/>
              <a:pPr>
                <a:defRPr/>
              </a:pPr>
              <a:t>‹#›</a:t>
            </a:fld>
            <a:endParaRPr lang="en-US" dirty="0"/>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4849284" y="3005138"/>
            <a:ext cx="243416"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4599518" y="3005138"/>
            <a:ext cx="24553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D8FDA9F-6147-417D-9579-386C78E26B0C}" type="datetimeFigureOut">
              <a:rPr lang="en-US"/>
              <a:pPr>
                <a:defRPr/>
              </a:pPr>
              <a:t>3/15/2017</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8156D521-EABF-4FCC-A36A-48ED20A91BC0}"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E73B5038-7392-43D2-893B-9A81A32C5736}" type="datetimeFigureOut">
              <a:rPr lang="en-US"/>
              <a:pPr>
                <a:defRPr/>
              </a:pPr>
              <a:t>3/15/2017</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4D84B505-7BA0-477E-8509-99A1388B450C}"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98427432-E984-48B8-83F7-FD2EE9030B50}" type="datetimeFigureOut">
              <a:rPr lang="en-US"/>
              <a:pPr>
                <a:defRPr/>
              </a:pPr>
              <a:t>3/15/2017</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F4EA264D-3F53-4EA6-A00E-198A7B637648}"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43FF7B09-415F-4712-B047-C68368708149}" type="datetimeFigureOut">
              <a:rPr lang="en-US"/>
              <a:pPr>
                <a:defRPr/>
              </a:pPr>
              <a:t>3/15/2017</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D233C9BA-5803-46CE-9BC2-F6B60F243504}"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18FE73BD-8ACE-48D0-9AEA-C93ADC5CBB9E}" type="datetimeFigureOut">
              <a:rPr lang="en-US"/>
              <a:pPr>
                <a:defRPr/>
              </a:pPr>
              <a:t>3/15/2017</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B378CBD7-99FB-4893-A731-BBADA4D7ADCD}" type="slidenum">
              <a:rPr lang="en-US"/>
              <a:pPr>
                <a:defRPr/>
              </a:pPr>
              <a:t>‹#›</a:t>
            </a:fld>
            <a:endParaRPr lang="en-US" dirty="0"/>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EAA4F1FF-FE65-44DA-A263-B93E795EFDDB}" type="datetimeFigureOut">
              <a:rPr lang="en-US"/>
              <a:pPr>
                <a:defRPr/>
              </a:pPr>
              <a:t>3/15/2017</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E659DEC5-D744-42D5-B9AC-ECF71B5D0AF1}"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Freeform 5"/>
          <p:cNvSpPr>
            <a:spLocks/>
          </p:cNvSpPr>
          <p:nvPr/>
        </p:nvSpPr>
        <p:spPr bwMode="auto">
          <a:xfrm>
            <a:off x="647700" y="5938838"/>
            <a:ext cx="49212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Right Triangle 6"/>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11552768"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11303001"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1972B675-A4EE-46F0-9B50-4B9CD516AACE}" type="datetimeFigureOut">
              <a:rPr lang="en-US"/>
              <a:pPr>
                <a:defRPr/>
              </a:pPr>
              <a:t>3/15/2017</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8449C615-AB1C-43A3-8A79-E4E42D873440}"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2" name="Freeform 11"/>
          <p:cNvSpPr>
            <a:spLocks/>
          </p:cNvSpPr>
          <p:nvPr/>
        </p:nvSpPr>
        <p:spPr bwMode="auto">
          <a:xfrm>
            <a:off x="647700" y="5938838"/>
            <a:ext cx="49212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4" name="Right Triangle 13"/>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609600" y="1481138"/>
            <a:ext cx="10972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9"/>
          <p:cNvSpPr>
            <a:spLocks noGrp="1"/>
          </p:cNvSpPr>
          <p:nvPr>
            <p:ph type="dt" sz="half" idx="2"/>
          </p:nvPr>
        </p:nvSpPr>
        <p:spPr>
          <a:xfrm>
            <a:off x="8970433" y="6408739"/>
            <a:ext cx="2559051"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03B7C859-66CC-445B-AA99-4E8A1D6E8608}" type="datetimeFigureOut">
              <a:rPr lang="en-US"/>
              <a:pPr>
                <a:defRPr/>
              </a:pPr>
              <a:t>3/15/2017</a:t>
            </a:fld>
            <a:endParaRPr lang="en-US" dirty="0"/>
          </a:p>
        </p:txBody>
      </p:sp>
      <p:sp>
        <p:nvSpPr>
          <p:cNvPr id="22" name="Footer Placeholder 21"/>
          <p:cNvSpPr>
            <a:spLocks noGrp="1"/>
          </p:cNvSpPr>
          <p:nvPr>
            <p:ph type="ftr" sz="quarter" idx="3"/>
          </p:nvPr>
        </p:nvSpPr>
        <p:spPr>
          <a:xfrm>
            <a:off x="5839884" y="6408739"/>
            <a:ext cx="3134783"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11529484" y="6408739"/>
            <a:ext cx="488949"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AEF36250-0080-4728-82AD-6FFCEF0D5E4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86" r:id="rId7"/>
    <p:sldLayoutId id="2147483895" r:id="rId8"/>
    <p:sldLayoutId id="2147483896" r:id="rId9"/>
    <p:sldLayoutId id="2147483887" r:id="rId10"/>
    <p:sldLayoutId id="2147483888" r:id="rId11"/>
  </p:sldLayoutIdLst>
  <p:transition>
    <p:wipe dir="d"/>
  </p:transition>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afugazy@egsllp.co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ubtitle 2"/>
          <p:cNvSpPr>
            <a:spLocks noGrp="1"/>
          </p:cNvSpPr>
          <p:nvPr>
            <p:ph type="subTitle" idx="1"/>
          </p:nvPr>
        </p:nvSpPr>
        <p:spPr>
          <a:xfrm>
            <a:off x="1981200" y="2743200"/>
            <a:ext cx="7848600" cy="685800"/>
          </a:xfrm>
        </p:spPr>
        <p:txBody>
          <a:bodyPr/>
          <a:lstStyle/>
          <a:p>
            <a:pPr marR="0" algn="ctr" eaLnBrk="1" hangingPunct="1">
              <a:lnSpc>
                <a:spcPct val="90000"/>
              </a:lnSpc>
            </a:pPr>
            <a:r>
              <a:rPr lang="en-US" sz="2000" dirty="0">
                <a:ln w="0"/>
                <a:solidFill>
                  <a:schemeClr val="accent1"/>
                </a:solidFill>
                <a:effectLst>
                  <a:outerShdw blurRad="38100" dist="25400" dir="5400000" algn="ctr" rotWithShape="0">
                    <a:srgbClr val="6E747A">
                      <a:alpha val="43000"/>
                    </a:srgbClr>
                  </a:outerShdw>
                </a:effectLst>
                <a:latin typeface="+mj-lt"/>
                <a:ea typeface="+mj-ea"/>
                <a:cs typeface="+mj-cs"/>
              </a:rPr>
              <a:t>Presented by</a:t>
            </a:r>
            <a:endParaRPr lang="en-US" sz="20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6" name="Picture 5" descr="egslog~1"/>
          <p:cNvPicPr>
            <a:picLocks noChangeAspect="1" noChangeArrowheads="1"/>
          </p:cNvPicPr>
          <p:nvPr/>
        </p:nvPicPr>
        <p:blipFill>
          <a:blip r:embed="rId3"/>
          <a:srcRect/>
          <a:stretch>
            <a:fillRect/>
          </a:stretch>
        </p:blipFill>
        <p:spPr bwMode="auto">
          <a:xfrm>
            <a:off x="2590800" y="4308330"/>
            <a:ext cx="2057400" cy="730250"/>
          </a:xfrm>
          <a:prstGeom prst="rect">
            <a:avLst/>
          </a:prstGeom>
          <a:noFill/>
          <a:ln w="9525">
            <a:noFill/>
            <a:miter lim="800000"/>
            <a:headEnd/>
            <a:tailEnd/>
          </a:ln>
        </p:spPr>
      </p:pic>
      <p:pic>
        <p:nvPicPr>
          <p:cNvPr id="83970" name="Picture 2" descr="InsideN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28599"/>
            <a:ext cx="2801183" cy="894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ctrTitle"/>
          </p:nvPr>
        </p:nvSpPr>
        <p:spPr>
          <a:xfrm>
            <a:off x="304800" y="2058944"/>
            <a:ext cx="11582400" cy="1828801"/>
          </a:xfrm>
        </p:spPr>
        <p:txBody>
          <a:bodyPr>
            <a:noAutofit/>
          </a:bodyPr>
          <a:lstStyle/>
          <a:p>
            <a:pPr algn="ctr"/>
            <a:br>
              <a:rPr lang="en-US" sz="3600" b="0" dirty="0">
                <a:ln w="0"/>
                <a:solidFill>
                  <a:schemeClr val="accent1"/>
                </a:solidFill>
                <a:effectLst>
                  <a:outerShdw blurRad="38100" dist="25400" dir="5400000" algn="ctr" rotWithShape="0">
                    <a:srgbClr val="6E747A">
                      <a:alpha val="43000"/>
                    </a:srgbClr>
                  </a:outerShdw>
                </a:effectLst>
              </a:rPr>
            </a:br>
            <a:br>
              <a:rPr lang="en-US" sz="3600" b="0" dirty="0">
                <a:ln w="0"/>
                <a:solidFill>
                  <a:schemeClr val="accent1"/>
                </a:solidFill>
                <a:effectLst>
                  <a:outerShdw blurRad="38100" dist="25400" dir="5400000" algn="ctr" rotWithShape="0">
                    <a:srgbClr val="6E747A">
                      <a:alpha val="43000"/>
                    </a:srgbClr>
                  </a:outerShdw>
                </a:effectLst>
              </a:rPr>
            </a:br>
            <a:r>
              <a:rPr lang="en-US" sz="3600" b="0" dirty="0">
                <a:ln w="0"/>
                <a:solidFill>
                  <a:schemeClr val="accent1"/>
                </a:solidFill>
                <a:effectLst>
                  <a:outerShdw blurRad="38100" dist="25400" dir="5400000" algn="ctr" rotWithShape="0">
                    <a:srgbClr val="6E747A">
                      <a:alpha val="43000"/>
                    </a:srgbClr>
                  </a:outerShdw>
                </a:effectLst>
              </a:rPr>
              <a:t>Fraud Avoidance Strategies</a:t>
            </a:r>
            <a:br>
              <a:rPr lang="en-US" sz="3600" b="0" dirty="0">
                <a:ln w="0"/>
                <a:solidFill>
                  <a:schemeClr val="accent1"/>
                </a:solidFill>
                <a:effectLst>
                  <a:outerShdw blurRad="38100" dist="25400" dir="5400000" algn="ctr" rotWithShape="0">
                    <a:srgbClr val="6E747A">
                      <a:alpha val="43000"/>
                    </a:srgbClr>
                  </a:outerShdw>
                </a:effectLst>
              </a:rPr>
            </a:br>
            <a:r>
              <a:rPr lang="en-US" sz="3600" b="0" dirty="0">
                <a:ln w="0"/>
                <a:solidFill>
                  <a:schemeClr val="accent1"/>
                </a:solidFill>
                <a:effectLst>
                  <a:outerShdw blurRad="38100" dist="25400" dir="5400000" algn="ctr" rotWithShape="0">
                    <a:srgbClr val="6E747A">
                      <a:alpha val="43000"/>
                    </a:srgbClr>
                  </a:outerShdw>
                </a:effectLst>
              </a:rPr>
              <a:t>Hiring &amp; Vetting: How Well Are You Checking?</a:t>
            </a:r>
            <a:br>
              <a:rPr lang="en-US" sz="3600" b="0" dirty="0">
                <a:ln w="0"/>
                <a:solidFill>
                  <a:schemeClr val="accent1"/>
                </a:solidFill>
                <a:effectLst>
                  <a:outerShdw blurRad="38100" dist="25400" dir="5400000" algn="ctr" rotWithShape="0">
                    <a:srgbClr val="6E747A">
                      <a:alpha val="43000"/>
                    </a:srgbClr>
                  </a:outerShdw>
                </a:effectLst>
              </a:rPr>
            </a:br>
            <a:r>
              <a:rPr lang="en-US" sz="2800" b="0" dirty="0">
                <a:ln w="0"/>
                <a:solidFill>
                  <a:schemeClr val="accent1"/>
                </a:solidFill>
                <a:effectLst>
                  <a:outerShdw blurRad="38100" dist="25400" dir="5400000" algn="ctr" rotWithShape="0">
                    <a:srgbClr val="6E747A">
                      <a:alpha val="43000"/>
                    </a:srgbClr>
                  </a:outerShdw>
                </a:effectLst>
              </a:rPr>
              <a:t>Washington, DC – March 16, 2017</a:t>
            </a:r>
            <a:br>
              <a:rPr lang="en-US" sz="3600" b="0" dirty="0">
                <a:ln w="0"/>
                <a:solidFill>
                  <a:schemeClr val="accent1"/>
                </a:solidFill>
                <a:effectLst>
                  <a:outerShdw blurRad="38100" dist="25400" dir="5400000" algn="ctr" rotWithShape="0">
                    <a:srgbClr val="6E747A">
                      <a:alpha val="43000"/>
                    </a:srgbClr>
                  </a:outerShdw>
                </a:effectLst>
              </a:rPr>
            </a:br>
            <a:br>
              <a:rPr lang="en-US" sz="3600" b="0" dirty="0">
                <a:ln w="0"/>
                <a:solidFill>
                  <a:schemeClr val="accent1"/>
                </a:solidFill>
                <a:effectLst>
                  <a:outerShdw blurRad="38100" dist="25400" dir="5400000" algn="ctr" rotWithShape="0">
                    <a:srgbClr val="6E747A">
                      <a:alpha val="43000"/>
                    </a:srgbClr>
                  </a:outerShdw>
                </a:effectLst>
              </a:rPr>
            </a:br>
            <a:endParaRPr lang="en-US" sz="3600" b="0" dirty="0">
              <a:ln w="0"/>
              <a:solidFill>
                <a:schemeClr val="accent1"/>
              </a:solidFill>
              <a:effectLst>
                <a:outerShdw blurRad="38100" dist="25400" dir="5400000" algn="ctr" rotWithShape="0">
                  <a:srgbClr val="6E747A">
                    <a:alpha val="43000"/>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2199641388"/>
              </p:ext>
            </p:extLst>
          </p:nvPr>
        </p:nvGraphicFramePr>
        <p:xfrm>
          <a:off x="914400" y="3220001"/>
          <a:ext cx="10134600" cy="1493520"/>
        </p:xfrm>
        <a:graphic>
          <a:graphicData uri="http://schemas.openxmlformats.org/drawingml/2006/table">
            <a:tbl>
              <a:tblPr firstRow="1" bandRow="1">
                <a:tableStyleId>{5C22544A-7EE6-4342-B048-85BDC9FD1C3A}</a:tableStyleId>
              </a:tblPr>
              <a:tblGrid>
                <a:gridCol w="5067300">
                  <a:extLst>
                    <a:ext uri="{9D8B030D-6E8A-4147-A177-3AD203B41FA5}">
                      <a16:colId xmlns:a16="http://schemas.microsoft.com/office/drawing/2014/main" val="20000"/>
                    </a:ext>
                  </a:extLst>
                </a:gridCol>
                <a:gridCol w="5067300">
                  <a:extLst>
                    <a:ext uri="{9D8B030D-6E8A-4147-A177-3AD203B41FA5}">
                      <a16:colId xmlns:a16="http://schemas.microsoft.com/office/drawing/2014/main" val="20001"/>
                    </a:ext>
                  </a:extLst>
                </a:gridCol>
              </a:tblGrid>
              <a:tr h="838200">
                <a:tc>
                  <a:txBody>
                    <a:bodyPr/>
                    <a:lstStyle/>
                    <a:p>
                      <a:pPr algn="ctr"/>
                      <a:r>
                        <a:rPr lang="en-US" sz="2800" b="0" kern="1200" dirty="0">
                          <a:ln w="0"/>
                          <a:solidFill>
                            <a:schemeClr val="accent1"/>
                          </a:solidFill>
                          <a:effectLst>
                            <a:outerShdw blurRad="38100" dist="25400" dir="5400000" algn="ctr" rotWithShape="0">
                              <a:srgbClr val="6E747A">
                                <a:alpha val="43000"/>
                              </a:srgbClr>
                            </a:outerShdw>
                          </a:effectLst>
                          <a:latin typeface="+mj-lt"/>
                          <a:ea typeface="+mj-ea"/>
                          <a:cs typeface="+mj-cs"/>
                        </a:rPr>
                        <a:t>Amanda Fugazy, Esq.</a:t>
                      </a:r>
                    </a:p>
                    <a:p>
                      <a:pPr marL="0" marR="0" indent="0" algn="ctr" defTabSz="914400" rtl="0" eaLnBrk="1" fontAlgn="auto" latinLnBrk="0" hangingPunct="1">
                        <a:lnSpc>
                          <a:spcPct val="100000"/>
                        </a:lnSpc>
                        <a:spcBef>
                          <a:spcPts val="0"/>
                        </a:spcBef>
                        <a:spcAft>
                          <a:spcPts val="0"/>
                        </a:spcAft>
                        <a:buClrTx/>
                        <a:buSzTx/>
                        <a:buFontTx/>
                        <a:buNone/>
                        <a:tabLst/>
                        <a:defRPr/>
                      </a:pPr>
                      <a:r>
                        <a:rPr lang="en-US" sz="2800" b="0" kern="1200" dirty="0">
                          <a:ln w="0"/>
                          <a:solidFill>
                            <a:schemeClr val="accent1"/>
                          </a:solidFill>
                          <a:effectLst>
                            <a:outerShdw blurRad="38100" dist="25400" dir="5400000" algn="ctr" rotWithShape="0">
                              <a:srgbClr val="6E747A">
                                <a:alpha val="43000"/>
                              </a:srgbClr>
                            </a:outerShdw>
                          </a:effectLst>
                          <a:latin typeface="+mj-lt"/>
                          <a:ea typeface="+mj-ea"/>
                          <a:cs typeface="+mj-cs"/>
                        </a:rPr>
                        <a:t>www.egsllp.com</a:t>
                      </a:r>
                    </a:p>
                    <a:p>
                      <a:endParaRPr lang="en-US" sz="3600" b="0" kern="1200" dirty="0">
                        <a:ln w="0"/>
                        <a:solidFill>
                          <a:schemeClr val="accent1"/>
                        </a:solidFill>
                        <a:effectLst>
                          <a:outerShdw blurRad="38100" dist="25400" dir="5400000" algn="ctr" rotWithShape="0">
                            <a:srgbClr val="6E747A">
                              <a:alpha val="43000"/>
                            </a:srgbClr>
                          </a:outerShdw>
                        </a:effectLst>
                        <a:latin typeface="+mj-lt"/>
                        <a:ea typeface="+mj-ea"/>
                        <a:cs typeface="+mj-cs"/>
                      </a:endParaRPr>
                    </a:p>
                  </a:txBody>
                  <a:tcPr>
                    <a:noFill/>
                  </a:tcPr>
                </a:tc>
                <a:tc>
                  <a:txBody>
                    <a:bodyPr/>
                    <a:lstStyle/>
                    <a:p>
                      <a:pPr marL="0" algn="ctr" rtl="0" eaLnBrk="1" latinLnBrk="0" hangingPunct="1"/>
                      <a:r>
                        <a:rPr lang="en-US" sz="2800" b="0" kern="1200" dirty="0">
                          <a:ln w="0"/>
                          <a:solidFill>
                            <a:schemeClr val="accent1"/>
                          </a:solidFill>
                          <a:effectLst>
                            <a:outerShdw blurRad="38100" dist="25400" dir="5400000" algn="ctr" rotWithShape="0">
                              <a:srgbClr val="6E747A">
                                <a:alpha val="43000"/>
                              </a:srgbClr>
                            </a:outerShdw>
                          </a:effectLst>
                          <a:latin typeface="+mj-lt"/>
                          <a:ea typeface="+mj-ea"/>
                          <a:cs typeface="+mj-cs"/>
                        </a:rPr>
                        <a:t>Christian Bowman</a:t>
                      </a:r>
                    </a:p>
                    <a:p>
                      <a:pPr marL="0" algn="ctr" rtl="0" eaLnBrk="1" latinLnBrk="0" hangingPunct="1"/>
                      <a:r>
                        <a:rPr lang="en-US" sz="2800" b="0" kern="1200" dirty="0">
                          <a:ln w="0"/>
                          <a:solidFill>
                            <a:schemeClr val="accent1"/>
                          </a:solidFill>
                          <a:effectLst>
                            <a:outerShdw blurRad="38100" dist="25400" dir="5400000" algn="ctr" rotWithShape="0">
                              <a:srgbClr val="6E747A">
                                <a:alpha val="43000"/>
                              </a:srgbClr>
                            </a:outerShdw>
                          </a:effectLst>
                          <a:latin typeface="+mj-lt"/>
                          <a:ea typeface="+mj-ea"/>
                          <a:cs typeface="+mj-cs"/>
                        </a:rPr>
                        <a:t>www.chemonics.com</a:t>
                      </a:r>
                    </a:p>
                  </a:txBody>
                  <a:tcPr>
                    <a:solidFill>
                      <a:schemeClr val="bg1"/>
                    </a:solidFill>
                  </a:tcPr>
                </a:tc>
                <a:extLst>
                  <a:ext uri="{0D108BD9-81ED-4DB2-BD59-A6C34878D82A}">
                    <a16:rowId xmlns:a16="http://schemas.microsoft.com/office/drawing/2014/main" val="10000"/>
                  </a:ext>
                </a:extLst>
              </a:tr>
            </a:tbl>
          </a:graphicData>
        </a:graphic>
      </p:graphicFrame>
      <p:pic>
        <p:nvPicPr>
          <p:cNvPr id="5" name="Picture 4"/>
          <p:cNvPicPr>
            <a:picLocks noChangeAspect="1"/>
          </p:cNvPicPr>
          <p:nvPr/>
        </p:nvPicPr>
        <p:blipFill>
          <a:blip r:embed="rId5"/>
          <a:stretch>
            <a:fillRect/>
          </a:stretch>
        </p:blipFill>
        <p:spPr>
          <a:xfrm>
            <a:off x="6858000" y="4191000"/>
            <a:ext cx="3048000" cy="687122"/>
          </a:xfrm>
          <a:prstGeom prst="rect">
            <a:avLst/>
          </a:prstGeom>
        </p:spPr>
      </p:pic>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09600" y="1371600"/>
            <a:ext cx="10972800" cy="4525962"/>
          </a:xfrm>
        </p:spPr>
        <p:txBody>
          <a:bodyPr/>
          <a:lstStyle/>
          <a:p>
            <a:r>
              <a:rPr lang="en-US" sz="2800" dirty="0"/>
              <a:t>Investigations:</a:t>
            </a:r>
          </a:p>
          <a:p>
            <a:pPr lvl="1"/>
            <a:r>
              <a:rPr lang="en-US" sz="2400" dirty="0"/>
              <a:t>Criminal background</a:t>
            </a:r>
          </a:p>
          <a:p>
            <a:pPr lvl="1"/>
            <a:r>
              <a:rPr lang="en-US" sz="2400" dirty="0"/>
              <a:t>Credit history</a:t>
            </a:r>
          </a:p>
          <a:p>
            <a:pPr lvl="1"/>
            <a:r>
              <a:rPr lang="en-US" sz="2400" dirty="0"/>
              <a:t>References</a:t>
            </a:r>
          </a:p>
          <a:p>
            <a:pPr lvl="1"/>
            <a:r>
              <a:rPr lang="en-US" sz="2400" dirty="0"/>
              <a:t>Biographical data</a:t>
            </a:r>
          </a:p>
          <a:p>
            <a:pPr lvl="1"/>
            <a:r>
              <a:rPr lang="en-US" sz="2400" dirty="0"/>
              <a:t>Social media</a:t>
            </a:r>
          </a:p>
          <a:p>
            <a:pPr lvl="1"/>
            <a:r>
              <a:rPr lang="en-US" sz="2400" dirty="0"/>
              <a:t>Medical exams</a:t>
            </a:r>
          </a:p>
          <a:p>
            <a:pPr lvl="1"/>
            <a:r>
              <a:rPr lang="en-US" sz="2400" dirty="0"/>
              <a:t>Drug screening</a:t>
            </a:r>
          </a:p>
          <a:p>
            <a:pPr lvl="1"/>
            <a:r>
              <a:rPr lang="en-US" sz="2400" dirty="0"/>
              <a:t>Other tests</a:t>
            </a:r>
          </a:p>
          <a:p>
            <a:pPr marL="392113" lvl="1" indent="0">
              <a:buNone/>
            </a:pPr>
            <a:endParaRPr lang="en-US" dirty="0"/>
          </a:p>
        </p:txBody>
      </p:sp>
      <p:sp>
        <p:nvSpPr>
          <p:cNvPr id="629762" name="Rectangle 2"/>
          <p:cNvSpPr>
            <a:spLocks noGrp="1" noChangeArrowheads="1"/>
          </p:cNvSpPr>
          <p:nvPr>
            <p:ph type="title"/>
          </p:nvPr>
        </p:nvSpPr>
        <p:spPr/>
        <p:txBody>
          <a:bodyPr/>
          <a:lstStyle/>
          <a:p>
            <a:r>
              <a:rPr lang="en-US" dirty="0"/>
              <a:t>INVESTIGATING THE CANDIDATE</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1812480143"/>
      </p:ext>
    </p:extLst>
  </p:cSld>
  <p:clrMapOvr>
    <a:masterClrMapping/>
  </p:clrMapOvr>
  <p:transition spd="med">
    <p:wedge/>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14218" y="1143000"/>
            <a:ext cx="10972800" cy="4525962"/>
          </a:xfrm>
        </p:spPr>
        <p:txBody>
          <a:bodyPr/>
          <a:lstStyle/>
          <a:p>
            <a:r>
              <a:rPr lang="en-US" sz="2800" dirty="0"/>
              <a:t>Who conducts the investigation?</a:t>
            </a:r>
          </a:p>
          <a:p>
            <a:pPr lvl="1"/>
            <a:r>
              <a:rPr lang="en-US" sz="2400" dirty="0"/>
              <a:t>Conducted internally OR by 3</a:t>
            </a:r>
            <a:r>
              <a:rPr lang="en-US" sz="2400" baseline="30000" dirty="0"/>
              <a:t>rd</a:t>
            </a:r>
            <a:r>
              <a:rPr lang="en-US" sz="2400" dirty="0"/>
              <a:t> party</a:t>
            </a:r>
          </a:p>
          <a:p>
            <a:pPr lvl="1"/>
            <a:r>
              <a:rPr lang="en-US" sz="2400" dirty="0"/>
              <a:t>Who internally?</a:t>
            </a:r>
          </a:p>
          <a:p>
            <a:r>
              <a:rPr lang="en-US" sz="2800" dirty="0"/>
              <a:t>What do they do with the information?</a:t>
            </a:r>
          </a:p>
          <a:p>
            <a:pPr lvl="1"/>
            <a:r>
              <a:rPr lang="en-US" sz="2400" dirty="0"/>
              <a:t>Disseminate Information on a Need-to-Know Basis</a:t>
            </a:r>
          </a:p>
          <a:p>
            <a:pPr lvl="2"/>
            <a:r>
              <a:rPr lang="en-US" sz="2400" dirty="0"/>
              <a:t>Only to those who need to know and only what they need to know </a:t>
            </a:r>
          </a:p>
          <a:p>
            <a:pPr lvl="2"/>
            <a:r>
              <a:rPr lang="en-US" sz="2400" dirty="0">
                <a:sym typeface="Iconic Symbols Ext" pitchFamily="2" charset="2"/>
              </a:rPr>
              <a:t>Information only goes UP</a:t>
            </a:r>
            <a:r>
              <a:rPr lang="en-US" sz="2400" dirty="0">
                <a:sym typeface="Monotype Sorts" pitchFamily="2" charset="2"/>
              </a:rPr>
              <a:t> never OUT or DOWN</a:t>
            </a:r>
            <a:endParaRPr lang="en-US" sz="2400" dirty="0"/>
          </a:p>
          <a:p>
            <a:endParaRPr lang="en-US" dirty="0"/>
          </a:p>
        </p:txBody>
      </p:sp>
      <p:sp>
        <p:nvSpPr>
          <p:cNvPr id="629762" name="Rectangle 2"/>
          <p:cNvSpPr>
            <a:spLocks noGrp="1" noChangeArrowheads="1"/>
          </p:cNvSpPr>
          <p:nvPr>
            <p:ph type="title"/>
          </p:nvPr>
        </p:nvSpPr>
        <p:spPr/>
        <p:txBody>
          <a:bodyPr/>
          <a:lstStyle/>
          <a:p>
            <a:r>
              <a:rPr lang="en-US" dirty="0"/>
              <a:t>INVESTIGATING THE CANDIDATE</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pic>
        <p:nvPicPr>
          <p:cNvPr id="10" name="Picture 2" descr="C:\Users\Amanda\AppData\Local\Microsoft\Windows\Temporary Internet Files\Content.IE5\T0L14FRM\MC900441994[1].wmf"/>
          <p:cNvPicPr>
            <a:picLocks noChangeAspect="1" noChangeArrowheads="1"/>
          </p:cNvPicPr>
          <p:nvPr/>
        </p:nvPicPr>
        <p:blipFill>
          <a:blip r:embed="rId5" cstate="print"/>
          <a:srcRect/>
          <a:stretch>
            <a:fillRect/>
          </a:stretch>
        </p:blipFill>
        <p:spPr bwMode="auto">
          <a:xfrm>
            <a:off x="3276600" y="4164901"/>
            <a:ext cx="2438400" cy="2133600"/>
          </a:xfrm>
          <a:prstGeom prst="rect">
            <a:avLst/>
          </a:prstGeom>
          <a:noFill/>
        </p:spPr>
      </p:pic>
    </p:spTree>
    <p:extLst>
      <p:ext uri="{BB962C8B-B14F-4D97-AF65-F5344CB8AC3E}">
        <p14:creationId xmlns:p14="http://schemas.microsoft.com/office/powerpoint/2010/main" val="320758177"/>
      </p:ext>
    </p:extLst>
  </p:cSld>
  <p:clrMapOvr>
    <a:masterClrMapping/>
  </p:clrMapOvr>
  <p:transition spd="med">
    <p:wedge/>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The Fair Credit Reporting Act &amp; Similar Laws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
        <p:nvSpPr>
          <p:cNvPr id="2" name="Rectangle 1"/>
          <p:cNvSpPr/>
          <p:nvPr/>
        </p:nvSpPr>
        <p:spPr>
          <a:xfrm>
            <a:off x="762000" y="1676400"/>
            <a:ext cx="10363200" cy="4821833"/>
          </a:xfrm>
          <a:prstGeom prst="rect">
            <a:avLst/>
          </a:prstGeom>
        </p:spPr>
        <p:txBody>
          <a:bodyPr wrap="square">
            <a:spAutoFit/>
          </a:bodyPr>
          <a:lstStyle/>
          <a:p>
            <a:pPr marL="365125" lvl="0" indent="-255588" eaLnBrk="0" hangingPunct="0">
              <a:spcBef>
                <a:spcPts val="400"/>
              </a:spcBef>
              <a:buClr>
                <a:srgbClr val="549E39"/>
              </a:buClr>
              <a:buSzPct val="68000"/>
              <a:buFont typeface="Wingdings 3" pitchFamily="18" charset="2"/>
              <a:buChar char=""/>
            </a:pPr>
            <a:r>
              <a:rPr lang="en-US" sz="2800" dirty="0">
                <a:latin typeface="+mn-lt"/>
                <a:cs typeface="+mn-cs"/>
              </a:rPr>
              <a:t>Covers ALL “background” checks on applicants where 3rd party does the investigation</a:t>
            </a:r>
            <a:r>
              <a:rPr lang="en-US" sz="2800" dirty="0"/>
              <a:t>.  Very detailed requirements, summarized:</a:t>
            </a:r>
          </a:p>
          <a:p>
            <a:pPr marL="914400" lvl="1" indent="-457200">
              <a:buFont typeface="+mj-lt"/>
              <a:buAutoNum type="arabicPeriod"/>
            </a:pPr>
            <a:r>
              <a:rPr lang="en-US" sz="2400" dirty="0"/>
              <a:t>Obtain written authorization from applicant;</a:t>
            </a:r>
          </a:p>
          <a:p>
            <a:pPr marL="914400" lvl="1" indent="-457200">
              <a:buFont typeface="+mj-lt"/>
              <a:buAutoNum type="arabicPeriod"/>
            </a:pPr>
            <a:r>
              <a:rPr lang="en-US" sz="2400" dirty="0"/>
              <a:t>Provide applicant with required legal disclosure, mandatory notices and statement of rights;</a:t>
            </a:r>
          </a:p>
          <a:p>
            <a:pPr marL="914400" lvl="1" indent="-457200">
              <a:buFont typeface="+mj-lt"/>
              <a:buAutoNum type="arabicPeriod"/>
            </a:pPr>
            <a:r>
              <a:rPr lang="en-US" sz="2400" dirty="0"/>
              <a:t>Provide the applicant with a copy of the report and an opportunity to correct/explain prior to being denied employment opportunity;</a:t>
            </a:r>
          </a:p>
          <a:p>
            <a:pPr marL="914400" lvl="1" indent="-457200">
              <a:buAutoNum type="arabicPeriod" startAt="4"/>
            </a:pPr>
            <a:r>
              <a:rPr lang="en-US" sz="2400" dirty="0"/>
              <a:t>Send the applicant a notice of adverse action containing the legally required information</a:t>
            </a:r>
          </a:p>
          <a:p>
            <a:pPr marL="365125" lvl="0" indent="-255588" eaLnBrk="0" hangingPunct="0">
              <a:spcBef>
                <a:spcPts val="400"/>
              </a:spcBef>
              <a:buClr>
                <a:srgbClr val="549E39"/>
              </a:buClr>
              <a:buSzPct val="68000"/>
              <a:buFont typeface="Wingdings 3" pitchFamily="18" charset="2"/>
              <a:buChar char=""/>
            </a:pPr>
            <a:r>
              <a:rPr lang="en-US" sz="2800" dirty="0">
                <a:solidFill>
                  <a:prstClr val="black"/>
                </a:solidFill>
                <a:latin typeface="Lucida Sans Unicode"/>
              </a:rPr>
              <a:t>Many</a:t>
            </a:r>
            <a:r>
              <a:rPr lang="en-US" sz="2400" dirty="0">
                <a:solidFill>
                  <a:prstClr val="black"/>
                </a:solidFill>
              </a:rPr>
              <a:t> </a:t>
            </a:r>
            <a:r>
              <a:rPr lang="en-US" sz="2800" dirty="0">
                <a:solidFill>
                  <a:prstClr val="black"/>
                </a:solidFill>
                <a:latin typeface="Lucida Sans Unicode"/>
              </a:rPr>
              <a:t>similar</a:t>
            </a:r>
            <a:r>
              <a:rPr lang="en-US" sz="2400" dirty="0">
                <a:solidFill>
                  <a:prstClr val="black"/>
                </a:solidFill>
              </a:rPr>
              <a:t> </a:t>
            </a:r>
            <a:r>
              <a:rPr lang="en-US" sz="2800" dirty="0">
                <a:solidFill>
                  <a:prstClr val="black"/>
                </a:solidFill>
                <a:latin typeface="Lucida Sans Unicode"/>
              </a:rPr>
              <a:t>State</a:t>
            </a:r>
            <a:r>
              <a:rPr lang="en-US" sz="2400" dirty="0">
                <a:solidFill>
                  <a:prstClr val="black"/>
                </a:solidFill>
              </a:rPr>
              <a:t> &amp; </a:t>
            </a:r>
            <a:r>
              <a:rPr lang="en-US" sz="2800" dirty="0">
                <a:solidFill>
                  <a:prstClr val="black"/>
                </a:solidFill>
                <a:latin typeface="Lucida Sans Unicode"/>
              </a:rPr>
              <a:t>City</a:t>
            </a:r>
            <a:r>
              <a:rPr lang="en-US" sz="2400" dirty="0">
                <a:solidFill>
                  <a:prstClr val="black"/>
                </a:solidFill>
              </a:rPr>
              <a:t> </a:t>
            </a:r>
            <a:r>
              <a:rPr lang="en-US" sz="2800" dirty="0">
                <a:solidFill>
                  <a:prstClr val="black"/>
                </a:solidFill>
                <a:latin typeface="Lucida Sans Unicode"/>
              </a:rPr>
              <a:t>laws</a:t>
            </a:r>
            <a:r>
              <a:rPr lang="en-US" sz="2400" dirty="0">
                <a:solidFill>
                  <a:prstClr val="black"/>
                </a:solidFill>
              </a:rPr>
              <a:t>, </a:t>
            </a:r>
            <a:r>
              <a:rPr lang="en-US" sz="2800" dirty="0">
                <a:solidFill>
                  <a:prstClr val="black"/>
                </a:solidFill>
                <a:latin typeface="Lucida Sans Unicode"/>
              </a:rPr>
              <a:t>some</a:t>
            </a:r>
            <a:r>
              <a:rPr lang="en-US" sz="2400" dirty="0">
                <a:solidFill>
                  <a:prstClr val="black"/>
                </a:solidFill>
              </a:rPr>
              <a:t> </a:t>
            </a:r>
            <a:r>
              <a:rPr lang="en-US" sz="2800" dirty="0">
                <a:solidFill>
                  <a:prstClr val="black"/>
                </a:solidFill>
                <a:latin typeface="Lucida Sans Unicode"/>
              </a:rPr>
              <a:t>local</a:t>
            </a:r>
            <a:r>
              <a:rPr lang="en-US" sz="2400" dirty="0">
                <a:solidFill>
                  <a:prstClr val="black"/>
                </a:solidFill>
              </a:rPr>
              <a:t> </a:t>
            </a:r>
            <a:r>
              <a:rPr lang="en-US" sz="2800" dirty="0">
                <a:solidFill>
                  <a:prstClr val="black"/>
                </a:solidFill>
                <a:latin typeface="Lucida Sans Unicode"/>
              </a:rPr>
              <a:t>laws</a:t>
            </a:r>
          </a:p>
          <a:p>
            <a:pPr marL="457200" indent="-457200">
              <a:buAutoNum type="arabicPeriod" startAt="4"/>
            </a:pPr>
            <a:endParaRPr lang="en-US" sz="2400" dirty="0"/>
          </a:p>
        </p:txBody>
      </p:sp>
    </p:spTree>
    <p:extLst>
      <p:ext uri="{BB962C8B-B14F-4D97-AF65-F5344CB8AC3E}">
        <p14:creationId xmlns:p14="http://schemas.microsoft.com/office/powerpoint/2010/main" val="161090466"/>
      </p:ext>
    </p:extLst>
  </p:cSld>
  <p:clrMapOvr>
    <a:masterClrMapping/>
  </p:clrMapOvr>
  <p:transition spd="med">
    <p:wedge/>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09600" y="1563626"/>
            <a:ext cx="10972800" cy="4525962"/>
          </a:xfrm>
        </p:spPr>
        <p:txBody>
          <a:bodyPr/>
          <a:lstStyle/>
          <a:p>
            <a:r>
              <a:rPr lang="en-US" sz="3200" dirty="0"/>
              <a:t>BEWARE OF YOUR BACKGROUND CHECKING VENDOR</a:t>
            </a:r>
          </a:p>
          <a:p>
            <a:r>
              <a:rPr lang="en-US" sz="3200" dirty="0"/>
              <a:t>IT IS THE EMPLOYER’S LIABILITY</a:t>
            </a:r>
          </a:p>
          <a:p>
            <a:pPr lvl="1"/>
            <a:r>
              <a:rPr lang="en-US" sz="2800" dirty="0"/>
              <a:t>Check procedures</a:t>
            </a:r>
          </a:p>
          <a:p>
            <a:pPr lvl="1"/>
            <a:r>
              <a:rPr lang="en-US" sz="2800" dirty="0"/>
              <a:t>Indemnification</a:t>
            </a:r>
          </a:p>
          <a:p>
            <a:endParaRPr lang="en-US" sz="2800" dirty="0"/>
          </a:p>
        </p:txBody>
      </p:sp>
      <p:sp>
        <p:nvSpPr>
          <p:cNvPr id="629762" name="Rectangle 2"/>
          <p:cNvSpPr>
            <a:spLocks noGrp="1" noChangeArrowheads="1"/>
          </p:cNvSpPr>
          <p:nvPr>
            <p:ph type="title"/>
          </p:nvPr>
        </p:nvSpPr>
        <p:spPr/>
        <p:txBody>
          <a:bodyPr>
            <a:normAutofit/>
          </a:bodyPr>
          <a:lstStyle/>
          <a:p>
            <a:r>
              <a:rPr lang="en-US" dirty="0"/>
              <a:t>INVESTIGATING THE CANDIDATE</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1365187780"/>
      </p:ext>
    </p:extLst>
  </p:cSld>
  <p:clrMapOvr>
    <a:masterClrMapping/>
  </p:clrMapOvr>
  <p:transition spd="med">
    <p:wedge/>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381000" y="1524000"/>
            <a:ext cx="11353800" cy="4754761"/>
          </a:xfrm>
        </p:spPr>
        <p:txBody>
          <a:bodyPr/>
          <a:lstStyle/>
          <a:p>
            <a:r>
              <a:rPr lang="en-US" sz="2800" dirty="0"/>
              <a:t>U.S. Federal, State and City Laws, and some foreign jurisdictions, protect applicants with criminal records </a:t>
            </a:r>
          </a:p>
          <a:p>
            <a:pPr lvl="1"/>
            <a:r>
              <a:rPr lang="en-US" sz="2400" dirty="0"/>
              <a:t>One in five American adults have arrest or conviction records</a:t>
            </a:r>
          </a:p>
          <a:p>
            <a:r>
              <a:rPr lang="en-US" sz="2800" dirty="0"/>
              <a:t>Many states require checks after conditional offer</a:t>
            </a:r>
            <a:endParaRPr lang="en-US" sz="2400" dirty="0"/>
          </a:p>
          <a:p>
            <a:r>
              <a:rPr lang="en-US" sz="2800" dirty="0"/>
              <a:t>Employers cannot utilize policies that automatically bar applicants with criminal records - violates Title VII and various other laws</a:t>
            </a:r>
          </a:p>
          <a:p>
            <a:r>
              <a:rPr lang="en-US" dirty="0"/>
              <a:t>EEOC issued extensive guidance re use of criminal background checks</a:t>
            </a:r>
          </a:p>
          <a:p>
            <a:pPr lvl="1"/>
            <a:r>
              <a:rPr lang="en-US" dirty="0"/>
              <a:t>http://www.eeoc.gov/laws/guidance/arrest_conviction.</a:t>
            </a:r>
          </a:p>
          <a:p>
            <a:pPr marL="392113" lvl="1" indent="0">
              <a:buNone/>
            </a:pPr>
            <a:endParaRPr lang="en-US" dirty="0"/>
          </a:p>
          <a:p>
            <a:pPr lvl="1"/>
            <a:endParaRPr lang="en-US" dirty="0"/>
          </a:p>
          <a:p>
            <a:pPr lvl="1"/>
            <a:endParaRPr lang="en-US" dirty="0"/>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Criminal Background Checking</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2249200125"/>
      </p:ext>
    </p:extLst>
  </p:cSld>
  <p:clrMapOvr>
    <a:masterClrMapping/>
  </p:clrMapOvr>
  <p:transition spd="med">
    <p:wedge/>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09600" y="1481138"/>
            <a:ext cx="10972800" cy="4525962"/>
          </a:xfrm>
        </p:spPr>
        <p:txBody>
          <a:bodyPr/>
          <a:lstStyle/>
          <a:p>
            <a:r>
              <a:rPr lang="en-US" dirty="0"/>
              <a:t>Can only exclude on the basis of criminal records if there is a business necessity for the employment decision </a:t>
            </a:r>
          </a:p>
          <a:p>
            <a:r>
              <a:rPr lang="en-US" dirty="0"/>
              <a:t>To establish business necessity, the employer must show that it has considered:</a:t>
            </a:r>
          </a:p>
          <a:p>
            <a:pPr lvl="1"/>
            <a:r>
              <a:rPr lang="en-US" dirty="0"/>
              <a:t>the nature and gravity of the offense(s);</a:t>
            </a:r>
          </a:p>
          <a:p>
            <a:pPr lvl="2"/>
            <a:r>
              <a:rPr lang="en-US" dirty="0"/>
              <a:t>It must be job related</a:t>
            </a:r>
          </a:p>
          <a:p>
            <a:pPr lvl="1"/>
            <a:r>
              <a:rPr lang="en-US" dirty="0"/>
              <a:t>the time that has passed since the conviction/ sentence completion; &amp;</a:t>
            </a:r>
          </a:p>
          <a:p>
            <a:pPr lvl="1"/>
            <a:r>
              <a:rPr lang="en-US" dirty="0"/>
              <a:t>the nature of the job sought</a:t>
            </a:r>
          </a:p>
          <a:p>
            <a:r>
              <a:rPr lang="en-US" dirty="0"/>
              <a:t>One or more of these factors must be sufficiently negative to warrant the decision not to hire</a:t>
            </a:r>
          </a:p>
          <a:p>
            <a:pPr lvl="1"/>
            <a:endParaRPr lang="en-US" dirty="0"/>
          </a:p>
          <a:p>
            <a:pPr lvl="1"/>
            <a:endParaRPr lang="en-US" dirty="0"/>
          </a:p>
          <a:p>
            <a:pPr lvl="1"/>
            <a:endParaRPr lang="en-US" dirty="0"/>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Criminal Background Checking</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3076560224"/>
      </p:ext>
    </p:extLst>
  </p:cSld>
  <p:clrMapOvr>
    <a:masterClrMapping/>
  </p:clrMapOvr>
  <p:transition spd="med">
    <p:wedge/>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10"/>
          <p:cNvSpPr>
            <a:spLocks noGrp="1" noChangeArrowheads="1"/>
          </p:cNvSpPr>
          <p:nvPr>
            <p:ph type="body" idx="1"/>
          </p:nvPr>
        </p:nvSpPr>
        <p:spPr/>
        <p:txBody>
          <a:bodyPr/>
          <a:lstStyle/>
          <a:p>
            <a:r>
              <a:rPr lang="en-US" sz="2600" dirty="0"/>
              <a:t>An applicant may not be denied a job because of an arrest that did not result in a conviction</a:t>
            </a:r>
          </a:p>
          <a:p>
            <a:r>
              <a:rPr lang="en-US" sz="2600" dirty="0"/>
              <a:t>An applicant may not be denied a job because of an old conviction</a:t>
            </a:r>
          </a:p>
          <a:p>
            <a:r>
              <a:rPr lang="en-US" dirty="0"/>
              <a:t>Employment can be denied if: (1) there is a direct relationship between the criminal offense(s) committed and the employment sought; or (2) the applicant would pose an unreasonable risk to property or the safety or welfare of others</a:t>
            </a:r>
          </a:p>
          <a:p>
            <a:endParaRPr lang="en-US" dirty="0"/>
          </a:p>
        </p:txBody>
      </p:sp>
      <p:sp>
        <p:nvSpPr>
          <p:cNvPr id="7170" name="Rectangle 2"/>
          <p:cNvSpPr>
            <a:spLocks noGrp="1" noChangeArrowheads="1"/>
          </p:cNvSpPr>
          <p:nvPr>
            <p:ph type="title"/>
          </p:nvPr>
        </p:nvSpPr>
        <p:spPr/>
        <p:txBody>
          <a:bodyPr>
            <a:normAutofit fontScale="90000"/>
          </a:bodyPr>
          <a:lstStyle/>
          <a:p>
            <a:r>
              <a:rPr lang="en-US" dirty="0"/>
              <a:t>CRIMINAL RECORDS</a:t>
            </a:r>
            <a:br>
              <a:rPr lang="en-US" dirty="0"/>
            </a:br>
            <a:r>
              <a:rPr lang="en-US" dirty="0"/>
              <a:t>COMMON STATE &amp; CITY &amp; LAWS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3284410643"/>
      </p:ext>
    </p:extLst>
  </p:cSld>
  <p:clrMapOvr>
    <a:masterClrMapping/>
  </p:clrMapOvr>
  <p:transition>
    <p:wipe dir="d"/>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18061" y="1524000"/>
            <a:ext cx="10972800" cy="4731526"/>
          </a:xfrm>
        </p:spPr>
        <p:txBody>
          <a:bodyPr/>
          <a:lstStyle/>
          <a:p>
            <a:r>
              <a:rPr lang="en-US" sz="2800" dirty="0"/>
              <a:t>Some employers are required to ask:</a:t>
            </a:r>
          </a:p>
          <a:p>
            <a:pPr lvl="1"/>
            <a:r>
              <a:rPr lang="en-US" sz="2400" dirty="0"/>
              <a:t>Schools;</a:t>
            </a:r>
          </a:p>
          <a:p>
            <a:pPr lvl="1"/>
            <a:r>
              <a:rPr lang="en-US" sz="2400" dirty="0"/>
              <a:t>Child care;</a:t>
            </a:r>
          </a:p>
          <a:p>
            <a:pPr lvl="1"/>
            <a:r>
              <a:rPr lang="en-US" sz="2400" dirty="0"/>
              <a:t>Health facilities; </a:t>
            </a:r>
          </a:p>
          <a:p>
            <a:pPr lvl="1"/>
            <a:r>
              <a:rPr lang="en-US" sz="2400" dirty="0"/>
              <a:t>financial institutions;</a:t>
            </a:r>
          </a:p>
          <a:p>
            <a:pPr lvl="1"/>
            <a:r>
              <a:rPr lang="en-US" sz="2400" dirty="0"/>
              <a:t>Security personnel employers</a:t>
            </a:r>
          </a:p>
          <a:p>
            <a:r>
              <a:rPr lang="en-US" sz="2800" dirty="0"/>
              <a:t>Volunteers count</a:t>
            </a:r>
          </a:p>
          <a:p>
            <a:r>
              <a:rPr lang="en-US" sz="2800" dirty="0"/>
              <a:t>Beware of confusing information</a:t>
            </a:r>
          </a:p>
          <a:p>
            <a:pPr lvl="1"/>
            <a:r>
              <a:rPr lang="en-US" sz="2400" dirty="0"/>
              <a:t>There is no consolidated, coherent national or international system</a:t>
            </a:r>
          </a:p>
          <a:p>
            <a:pPr lvl="1"/>
            <a:r>
              <a:rPr lang="en-US" sz="2400" dirty="0"/>
              <a:t>For local hires, get a clearance letter from the local police station</a:t>
            </a:r>
          </a:p>
          <a:p>
            <a:endParaRPr lang="en-US" sz="2800" dirty="0"/>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Criminal Background Checking</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55033488"/>
      </p:ext>
    </p:extLst>
  </p:cSld>
  <p:clrMapOvr>
    <a:masterClrMapping/>
  </p:clrMapOvr>
  <p:transition spd="med">
    <p:wedge/>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p:txBody>
          <a:bodyPr/>
          <a:lstStyle/>
          <a:p>
            <a:r>
              <a:rPr lang="en-US" dirty="0"/>
              <a:t>Bankruptcy: Federal law prohibits a private sector employer from discriminating against a person “who is or has been…a debtor or bankrupt under the Bankruptcy Act.”</a:t>
            </a:r>
          </a:p>
          <a:p>
            <a:r>
              <a:rPr lang="en-US" dirty="0"/>
              <a:t>Many States/Cities restrict consideration of credit history</a:t>
            </a:r>
          </a:p>
          <a:p>
            <a:pPr lvl="1"/>
            <a:r>
              <a:rPr lang="en-US" dirty="0"/>
              <a:t>NYC recently implemented a credit history ban</a:t>
            </a:r>
          </a:p>
          <a:p>
            <a:r>
              <a:rPr lang="en-US" dirty="0"/>
              <a:t>Most States/Cities permit it for certain positions/reasons:</a:t>
            </a:r>
          </a:p>
          <a:p>
            <a:pPr lvl="1"/>
            <a:r>
              <a:rPr lang="en-US" dirty="0"/>
              <a:t>“Substantially related” to the position</a:t>
            </a:r>
          </a:p>
          <a:p>
            <a:pPr lvl="1"/>
            <a:r>
              <a:rPr lang="en-US" dirty="0"/>
              <a:t>Access to confidential and/or proprietary information</a:t>
            </a:r>
          </a:p>
          <a:p>
            <a:pPr lvl="1"/>
            <a:r>
              <a:rPr lang="en-US" dirty="0"/>
              <a:t>Access to cash/accounts</a:t>
            </a:r>
          </a:p>
          <a:p>
            <a:pPr lvl="1"/>
            <a:r>
              <a:rPr lang="en-US" dirty="0"/>
              <a:t>Permitted/required by law</a:t>
            </a:r>
          </a:p>
          <a:p>
            <a:pPr lvl="1"/>
            <a:r>
              <a:rPr lang="en-US" dirty="0"/>
              <a:t>State/national security information </a:t>
            </a:r>
          </a:p>
          <a:p>
            <a:pPr lvl="1"/>
            <a:endParaRPr lang="en-US" dirty="0"/>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Credit History</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1231829551"/>
      </p:ext>
    </p:extLst>
  </p:cSld>
  <p:clrMapOvr>
    <a:masterClrMapping/>
  </p:clrMapOvr>
  <p:transition spd="med">
    <p:wedge/>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p:txBody>
          <a:bodyPr/>
          <a:lstStyle/>
          <a:p>
            <a:r>
              <a:rPr lang="en-US" sz="2800" dirty="0"/>
              <a:t>Formal/informal- you are not limited to those listed by the applicant</a:t>
            </a:r>
          </a:p>
          <a:p>
            <a:r>
              <a:rPr lang="en-US" sz="2800" dirty="0"/>
              <a:t>You should check all references you can</a:t>
            </a:r>
          </a:p>
          <a:p>
            <a:r>
              <a:rPr lang="en-US" sz="2800" dirty="0"/>
              <a:t>Have a form permitting you to check references</a:t>
            </a:r>
          </a:p>
          <a:p>
            <a:r>
              <a:rPr lang="en-US" sz="2800" dirty="0"/>
              <a:t>Prior to or after official offer?</a:t>
            </a:r>
          </a:p>
          <a:p>
            <a:pPr lvl="1"/>
            <a:r>
              <a:rPr lang="en-US" sz="2400" dirty="0"/>
              <a:t>Condition offer on check with current employer</a:t>
            </a:r>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Reference Checking</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2465591676"/>
      </p:ext>
    </p:extLst>
  </p:cSld>
  <p:clrMapOvr>
    <a:masterClrMapping/>
  </p:clrMapOvr>
  <p:transition spd="med">
    <p:wedge/>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609600" y="1295400"/>
            <a:ext cx="10972800" cy="4525962"/>
          </a:xfrm>
        </p:spPr>
        <p:txBody>
          <a:bodyPr/>
          <a:lstStyle/>
          <a:p>
            <a:pPr marL="860425" indent="-750888">
              <a:tabLst>
                <a:tab pos="914400" algn="l"/>
              </a:tabLst>
            </a:pPr>
            <a:r>
              <a:rPr lang="en-US" dirty="0"/>
              <a:t>Update/create the job description</a:t>
            </a:r>
          </a:p>
          <a:p>
            <a:pPr marL="860425" indent="-750888">
              <a:tabLst>
                <a:tab pos="914400" algn="l"/>
              </a:tabLst>
            </a:pPr>
            <a:r>
              <a:rPr lang="en-US" dirty="0"/>
              <a:t>Post the job</a:t>
            </a:r>
          </a:p>
          <a:p>
            <a:pPr marL="860425" indent="-750888">
              <a:tabLst>
                <a:tab pos="914400" algn="l"/>
              </a:tabLst>
            </a:pPr>
            <a:r>
              <a:rPr lang="en-US" dirty="0"/>
              <a:t>Applications</a:t>
            </a:r>
          </a:p>
          <a:p>
            <a:pPr marL="860425" indent="-750888">
              <a:tabLst>
                <a:tab pos="914400" algn="l"/>
              </a:tabLst>
            </a:pPr>
            <a:r>
              <a:rPr lang="en-US" dirty="0"/>
              <a:t>Interview</a:t>
            </a:r>
          </a:p>
          <a:p>
            <a:pPr marL="860425" indent="-750888">
              <a:tabLst>
                <a:tab pos="914400" algn="l"/>
              </a:tabLst>
            </a:pPr>
            <a:r>
              <a:rPr lang="en-US" dirty="0"/>
              <a:t>Reference Check</a:t>
            </a:r>
          </a:p>
          <a:p>
            <a:pPr marL="860425" indent="-750888">
              <a:tabLst>
                <a:tab pos="914400" algn="l"/>
              </a:tabLst>
            </a:pPr>
            <a:r>
              <a:rPr lang="en-US" dirty="0"/>
              <a:t>Tests</a:t>
            </a:r>
          </a:p>
          <a:p>
            <a:pPr marL="860425" indent="-750888">
              <a:tabLst>
                <a:tab pos="914400" algn="l"/>
              </a:tabLst>
            </a:pPr>
            <a:r>
              <a:rPr lang="en-US" dirty="0"/>
              <a:t>Conditional Job Offer</a:t>
            </a:r>
          </a:p>
          <a:p>
            <a:pPr marL="860425" indent="-750888">
              <a:tabLst>
                <a:tab pos="914400" algn="l"/>
              </a:tabLst>
            </a:pPr>
            <a:r>
              <a:rPr lang="en-US" dirty="0"/>
              <a:t>Reference Check</a:t>
            </a:r>
          </a:p>
          <a:p>
            <a:pPr marL="860425" indent="-750888">
              <a:tabLst>
                <a:tab pos="914400" algn="l"/>
              </a:tabLst>
            </a:pPr>
            <a:r>
              <a:rPr lang="en-US" dirty="0"/>
              <a:t>Background Check</a:t>
            </a:r>
          </a:p>
          <a:p>
            <a:pPr marL="860425" indent="-750888">
              <a:tabLst>
                <a:tab pos="914400" algn="l"/>
              </a:tabLst>
            </a:pPr>
            <a:r>
              <a:rPr lang="en-US" dirty="0"/>
              <a:t>Offer letter</a:t>
            </a:r>
          </a:p>
          <a:p>
            <a:pPr marL="860425" indent="-750888">
              <a:tabLst>
                <a:tab pos="914400" algn="l"/>
              </a:tabLst>
            </a:pPr>
            <a:endParaRPr lang="en-US" dirty="0"/>
          </a:p>
        </p:txBody>
      </p:sp>
      <p:sp>
        <p:nvSpPr>
          <p:cNvPr id="5122" name="Rectangle 2"/>
          <p:cNvSpPr>
            <a:spLocks noGrp="1" noChangeArrowheads="1"/>
          </p:cNvSpPr>
          <p:nvPr>
            <p:ph type="title"/>
          </p:nvPr>
        </p:nvSpPr>
        <p:spPr/>
        <p:txBody>
          <a:bodyPr>
            <a:normAutofit/>
          </a:bodyPr>
          <a:lstStyle/>
          <a:p>
            <a:r>
              <a:rPr lang="en-US" dirty="0"/>
              <a:t>OVERVIEW OF THE HIRING PROCESS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3"/>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5"/>
            <a:stretch>
              <a:fillRect/>
            </a:stretch>
          </p:blipFill>
          <p:spPr>
            <a:xfrm>
              <a:off x="8077200" y="6298501"/>
              <a:ext cx="2182437" cy="491995"/>
            </a:xfrm>
            <a:prstGeom prst="rect">
              <a:avLst/>
            </a:prstGeom>
          </p:spPr>
        </p:pic>
      </p:grpSp>
      <p:sp>
        <p:nvSpPr>
          <p:cNvPr id="3" name="Arrow: Left-Up 2"/>
          <p:cNvSpPr/>
          <p:nvPr/>
        </p:nvSpPr>
        <p:spPr>
          <a:xfrm rot="17914876">
            <a:off x="4667189" y="3507341"/>
            <a:ext cx="453313" cy="534007"/>
          </a:xfrm>
          <a:prstGeom prst="leftUpArrow">
            <a:avLst>
              <a:gd name="adj1" fmla="val 0"/>
              <a:gd name="adj2" fmla="val 27662"/>
              <a:gd name="adj3" fmla="val 310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Arrow: Left-Up 9"/>
          <p:cNvSpPr/>
          <p:nvPr/>
        </p:nvSpPr>
        <p:spPr>
          <a:xfrm rot="19218809">
            <a:off x="5047106" y="4114535"/>
            <a:ext cx="379278" cy="504445"/>
          </a:xfrm>
          <a:prstGeom prst="leftUpArrow">
            <a:avLst>
              <a:gd name="adj1" fmla="val 0"/>
              <a:gd name="adj2" fmla="val 27662"/>
              <a:gd name="adj3" fmla="val 310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Left-Up 10"/>
          <p:cNvSpPr/>
          <p:nvPr/>
        </p:nvSpPr>
        <p:spPr>
          <a:xfrm rot="20591837">
            <a:off x="4711825" y="4732067"/>
            <a:ext cx="623919" cy="404805"/>
          </a:xfrm>
          <a:prstGeom prst="leftUpArrow">
            <a:avLst>
              <a:gd name="adj1" fmla="val 0"/>
              <a:gd name="adj2" fmla="val 27662"/>
              <a:gd name="adj3" fmla="val 4467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76290455"/>
      </p:ext>
    </p:extLst>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p:txBody>
          <a:bodyPr/>
          <a:lstStyle/>
          <a:p>
            <a:pPr marL="109537" indent="0" algn="ctr">
              <a:buNone/>
            </a:pPr>
            <a:r>
              <a:rPr lang="en-US" sz="2400" b="1" u="sng" dirty="0"/>
              <a:t>Reference Authorization   </a:t>
            </a:r>
          </a:p>
          <a:p>
            <a:pPr marL="109537" indent="0">
              <a:buNone/>
            </a:pPr>
            <a:r>
              <a:rPr lang="en-US" sz="2400" dirty="0"/>
              <a:t>I understand that references will be contacted, and that appropriate work-related references are not limited to those listed in my application.   I authorize _____ to contact and secure information about my educational background, work experience, and to secure records of licensing, administrative, regulatory or any other governmental agency, and to contact any other information source relevant to employability.  I hereby release _____, its subsidiaries, officers and agents from liability for seeking such information, and all other persons, schools, corporations or organizations for furnishing such information.   ___________________         ___________________          </a:t>
            </a:r>
          </a:p>
          <a:p>
            <a:pPr marL="109537" indent="0">
              <a:buNone/>
            </a:pPr>
            <a:r>
              <a:rPr lang="en-US" sz="2400" dirty="0"/>
              <a:t>Signature                                Date </a:t>
            </a:r>
            <a:endParaRPr lang="en-US" sz="1800" dirty="0"/>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Reference Checking</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874157339"/>
      </p:ext>
    </p:extLst>
  </p:cSld>
  <p:clrMapOvr>
    <a:masterClrMapping/>
  </p:clrMapOvr>
  <p:transition spd="med">
    <p:wedge/>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p:txBody>
          <a:bodyPr/>
          <a:lstStyle/>
          <a:p>
            <a:r>
              <a:rPr lang="en-US" sz="2800" dirty="0"/>
              <a:t>Qualified Privilege </a:t>
            </a:r>
          </a:p>
          <a:p>
            <a:pPr lvl="1"/>
            <a:r>
              <a:rPr lang="en-US" sz="2400" dirty="0"/>
              <a:t>The information is reasonably necessary for the protection of the interests of one of the parties </a:t>
            </a:r>
          </a:p>
          <a:p>
            <a:pPr lvl="1"/>
            <a:r>
              <a:rPr lang="en-US" sz="2400" dirty="0"/>
              <a:t>The scope of the inquiry is limited to what is reasonably necessary to protect the interest</a:t>
            </a:r>
          </a:p>
          <a:p>
            <a:pPr lvl="1"/>
            <a:r>
              <a:rPr lang="en-US" sz="2400" dirty="0"/>
              <a:t>The information is communicated on a proper occasion </a:t>
            </a:r>
          </a:p>
          <a:p>
            <a:pPr lvl="1"/>
            <a:r>
              <a:rPr lang="en-US" sz="2400" dirty="0"/>
              <a:t>The information is given to and confined to proper parties only</a:t>
            </a:r>
          </a:p>
          <a:p>
            <a:pPr lvl="1"/>
            <a:r>
              <a:rPr lang="en-US" sz="2400" dirty="0"/>
              <a:t>The process is conducted in a proper manner</a:t>
            </a:r>
          </a:p>
          <a:p>
            <a:pPr lvl="1"/>
            <a:r>
              <a:rPr lang="en-US" sz="2400" dirty="0"/>
              <a:t>The entire process is characterized by good faith</a:t>
            </a:r>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Reference Checking</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1716745710"/>
      </p:ext>
    </p:extLst>
  </p:cSld>
  <p:clrMapOvr>
    <a:masterClrMapping/>
  </p:clrMapOvr>
  <p:transition spd="med">
    <p:wedge/>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p:txBody>
          <a:bodyPr/>
          <a:lstStyle/>
          <a:p>
            <a:pPr marL="109537" indent="0">
              <a:buNone/>
            </a:pPr>
            <a:endParaRPr lang="en-US" dirty="0"/>
          </a:p>
          <a:p>
            <a:r>
              <a:rPr lang="en-US" sz="2800" dirty="0"/>
              <a:t>Confirm job related data</a:t>
            </a:r>
          </a:p>
          <a:p>
            <a:r>
              <a:rPr lang="en-US" sz="2800" dirty="0"/>
              <a:t>In US, hire a vendor</a:t>
            </a:r>
            <a:endParaRPr lang="en-US" dirty="0"/>
          </a:p>
          <a:p>
            <a:r>
              <a:rPr lang="en-US" sz="2800" dirty="0"/>
              <a:t>For local hires, what documents are you going to require?</a:t>
            </a:r>
          </a:p>
          <a:p>
            <a:r>
              <a:rPr lang="en-US" sz="2800" dirty="0"/>
              <a:t>Have a sound process to review</a:t>
            </a:r>
          </a:p>
          <a:p>
            <a:pPr lvl="1"/>
            <a:r>
              <a:rPr lang="en-US" sz="2400" dirty="0"/>
              <a:t>Understand how pay is comprised in-country</a:t>
            </a:r>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Biographical Data</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2664976285"/>
      </p:ext>
    </p:extLst>
  </p:cSld>
  <p:clrMapOvr>
    <a:masterClrMapping/>
  </p:clrMapOvr>
  <p:transition spd="med">
    <p:wedge/>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p:txBody>
          <a:bodyPr/>
          <a:lstStyle/>
          <a:p>
            <a:pPr marL="109537" indent="0">
              <a:buNone/>
            </a:pPr>
            <a:endParaRPr lang="en-US" dirty="0"/>
          </a:p>
          <a:p>
            <a:r>
              <a:rPr lang="en-US" dirty="0"/>
              <a:t>Protections are afforded by the Nation Labor Relations Act</a:t>
            </a:r>
          </a:p>
          <a:p>
            <a:pPr lvl="1"/>
            <a:r>
              <a:rPr lang="en-US" dirty="0"/>
              <a:t>You cannot discriminate against individuals because of protected, concerted activity</a:t>
            </a:r>
          </a:p>
          <a:p>
            <a:pPr lvl="1"/>
            <a:r>
              <a:rPr lang="en-US" dirty="0"/>
              <a:t>You cannot engage in conduct that might chill an employee’s engagement in protected concerted activity</a:t>
            </a:r>
          </a:p>
          <a:p>
            <a:r>
              <a:rPr lang="en-US" dirty="0"/>
              <a:t>You may learn things you’d rather not know</a:t>
            </a:r>
          </a:p>
          <a:p>
            <a:r>
              <a:rPr lang="en-US" dirty="0"/>
              <a:t>You cannot demand an applicant or employee’s passwords</a:t>
            </a:r>
          </a:p>
          <a:p>
            <a:r>
              <a:rPr lang="en-US" dirty="0"/>
              <a:t>Do not have decision maker check- HR should check</a:t>
            </a:r>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Social Media</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3039324678"/>
      </p:ext>
    </p:extLst>
  </p:cSld>
  <p:clrMapOvr>
    <a:masterClrMapping/>
  </p:clrMapOvr>
  <p:transition spd="med">
    <p:wedge/>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598055" y="1595088"/>
            <a:ext cx="10972800" cy="4525962"/>
          </a:xfrm>
        </p:spPr>
        <p:txBody>
          <a:bodyPr/>
          <a:lstStyle/>
          <a:p>
            <a:r>
              <a:rPr lang="en-US" sz="2800" dirty="0"/>
              <a:t>Pre-Employment</a:t>
            </a:r>
          </a:p>
          <a:p>
            <a:pPr lvl="1"/>
            <a:r>
              <a:rPr lang="en-US" sz="2400" dirty="0"/>
              <a:t>No inquires or examination until after an offer of employment</a:t>
            </a:r>
          </a:p>
          <a:p>
            <a:pPr lvl="1"/>
            <a:r>
              <a:rPr lang="en-US" sz="2400" dirty="0"/>
              <a:t>A medical examination is any examination seeking examination of a persons physical or mental health</a:t>
            </a:r>
          </a:p>
          <a:p>
            <a:pPr lvl="2"/>
            <a:r>
              <a:rPr lang="en-US" sz="2400" dirty="0"/>
              <a:t>Not drug tests or physical fitness tests that are job related</a:t>
            </a:r>
          </a:p>
          <a:p>
            <a:r>
              <a:rPr lang="en-US" sz="2800" dirty="0"/>
              <a:t>Post-Offer</a:t>
            </a:r>
          </a:p>
          <a:p>
            <a:pPr lvl="1"/>
            <a:r>
              <a:rPr lang="en-US" sz="2400" dirty="0"/>
              <a:t>May require medical exam and make medical inquiries after offer of employment if all entering employees in the same job category are treated similarly</a:t>
            </a:r>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Medical Inquiries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2554564403"/>
      </p:ext>
    </p:extLst>
  </p:cSld>
  <p:clrMapOvr>
    <a:masterClrMapping/>
  </p:clrMapOvr>
  <p:transition spd="med">
    <p:wedge/>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09600" y="1711092"/>
            <a:ext cx="10972800" cy="4525962"/>
          </a:xfrm>
        </p:spPr>
        <p:txBody>
          <a:bodyPr/>
          <a:lstStyle/>
          <a:p>
            <a:r>
              <a:rPr lang="en-US" sz="2800" dirty="0"/>
              <a:t>Drug tests are generally permitted post-conditional offer</a:t>
            </a:r>
          </a:p>
          <a:p>
            <a:pPr lvl="1"/>
            <a:r>
              <a:rPr lang="en-US" sz="2400" dirty="0"/>
              <a:t>Testing must be administered in a nondiscriminatory manner</a:t>
            </a:r>
          </a:p>
          <a:p>
            <a:pPr lvl="1"/>
            <a:r>
              <a:rPr lang="en-US" sz="2400" dirty="0"/>
              <a:t>Testing must be administered in accordance with a policy</a:t>
            </a:r>
          </a:p>
          <a:p>
            <a:pPr lvl="1"/>
            <a:r>
              <a:rPr lang="en-US" sz="2400" dirty="0"/>
              <a:t>Prescription drugs?</a:t>
            </a:r>
          </a:p>
          <a:p>
            <a:pPr lvl="1"/>
            <a:r>
              <a:rPr lang="en-US" sz="2400" dirty="0"/>
              <a:t>Legal marijuana?</a:t>
            </a:r>
          </a:p>
          <a:p>
            <a:pPr lvl="1"/>
            <a:r>
              <a:rPr lang="en-US" sz="2400" dirty="0"/>
              <a:t>Be careful what you wish for…</a:t>
            </a:r>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Drug Screens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1187203685"/>
      </p:ext>
    </p:extLst>
  </p:cSld>
  <p:clrMapOvr>
    <a:masterClrMapping/>
  </p:clrMapOvr>
  <p:transition spd="med">
    <p:wedge/>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09600" y="1711092"/>
            <a:ext cx="10972800" cy="4525962"/>
          </a:xfrm>
        </p:spPr>
        <p:txBody>
          <a:bodyPr/>
          <a:lstStyle/>
          <a:p>
            <a:r>
              <a:rPr lang="en-US" sz="2400" dirty="0"/>
              <a:t>You may screen applicants using other tests, for example:</a:t>
            </a:r>
          </a:p>
          <a:p>
            <a:pPr lvl="1"/>
            <a:r>
              <a:rPr lang="en-US" sz="2400" dirty="0"/>
              <a:t>Writing, typing, accounting, math, honesty, personality, data analytics</a:t>
            </a:r>
          </a:p>
          <a:p>
            <a:r>
              <a:rPr lang="en-US" sz="2400" dirty="0"/>
              <a:t>Cannot directly discriminate</a:t>
            </a:r>
          </a:p>
          <a:p>
            <a:r>
              <a:rPr lang="en-US" sz="2400" dirty="0"/>
              <a:t>Cannot have an adverse impact</a:t>
            </a:r>
          </a:p>
          <a:p>
            <a:pPr lvl="1"/>
            <a:r>
              <a:rPr lang="en-US" sz="2400" dirty="0"/>
              <a:t>If test has selection rate for a particular EEO group which is less tan 80%, there is a presumption of adverse impact</a:t>
            </a:r>
          </a:p>
          <a:p>
            <a:r>
              <a:rPr lang="en-US" sz="2400" dirty="0"/>
              <a:t>EEOC has issued guidance on Employment Testing Procedures &amp; adopted the Uniform Guidelines on Employee Selection Procedures (UGESP)</a:t>
            </a:r>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Tests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4235805971"/>
      </p:ext>
    </p:extLst>
  </p:cSld>
  <p:clrMapOvr>
    <a:masterClrMapping/>
  </p:clrMapOvr>
  <p:transition spd="med">
    <p:wedge/>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09600" y="2028003"/>
            <a:ext cx="10972800" cy="4525962"/>
          </a:xfrm>
        </p:spPr>
        <p:txBody>
          <a:bodyPr/>
          <a:lstStyle/>
          <a:p>
            <a:r>
              <a:rPr lang="en-US" sz="2800" dirty="0"/>
              <a:t>UGESP outlines the process by which an employer can determine whether a test or policy is in fact job-related</a:t>
            </a:r>
          </a:p>
          <a:p>
            <a:r>
              <a:rPr lang="en-US" sz="2800" dirty="0"/>
              <a:t>Validity or validation is the term used to state that a test is job related</a:t>
            </a:r>
            <a:endParaRPr lang="en-US" sz="2400" dirty="0"/>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Tests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2264598490"/>
      </p:ext>
    </p:extLst>
  </p:cSld>
  <p:clrMapOvr>
    <a:masterClrMapping/>
  </p:clrMapOvr>
  <p:transition spd="med">
    <p:wedge/>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381000" y="1371600"/>
            <a:ext cx="11353800" cy="4525962"/>
          </a:xfrm>
        </p:spPr>
        <p:txBody>
          <a:bodyPr/>
          <a:lstStyle/>
          <a:p>
            <a:r>
              <a:rPr lang="en-US" sz="2800" dirty="0"/>
              <a:t>Validity </a:t>
            </a:r>
          </a:p>
          <a:p>
            <a:pPr lvl="1"/>
            <a:r>
              <a:rPr lang="en-US" sz="2400" dirty="0"/>
              <a:t>Criterion-related validity: Relationship between test scores and later job performance </a:t>
            </a:r>
          </a:p>
          <a:p>
            <a:pPr lvl="1"/>
            <a:r>
              <a:rPr lang="en-US" sz="2400" dirty="0"/>
              <a:t>Content validity:</a:t>
            </a:r>
          </a:p>
          <a:p>
            <a:pPr lvl="2"/>
            <a:r>
              <a:rPr lang="en-US" sz="2200" dirty="0"/>
              <a:t>Job analysis as a foundation for the test; </a:t>
            </a:r>
          </a:p>
          <a:p>
            <a:pPr lvl="2"/>
            <a:r>
              <a:rPr lang="en-US" sz="2200" dirty="0"/>
              <a:t>Reasonable competence in test construction;  </a:t>
            </a:r>
          </a:p>
          <a:p>
            <a:pPr lvl="2"/>
            <a:r>
              <a:rPr lang="en-US" sz="2200" dirty="0"/>
              <a:t>Test content related to job content; </a:t>
            </a:r>
          </a:p>
          <a:p>
            <a:pPr lvl="2"/>
            <a:r>
              <a:rPr lang="en-US" sz="2200" dirty="0"/>
              <a:t>Test content representative of actual job; </a:t>
            </a:r>
          </a:p>
          <a:p>
            <a:pPr lvl="2"/>
            <a:r>
              <a:rPr lang="en-US" sz="2200" dirty="0"/>
              <a:t>Generally selects applicants that are better job performers</a:t>
            </a:r>
          </a:p>
          <a:p>
            <a:pPr lvl="1"/>
            <a:r>
              <a:rPr lang="en-US" sz="2400" dirty="0"/>
              <a:t>Construct validity: Test measured a “construct” (something believed to be an underlying human trait or characteristic such as honesty) and that the construct is important for successful job performance</a:t>
            </a:r>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Tests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1111901629"/>
      </p:ext>
    </p:extLst>
  </p:cSld>
  <p:clrMapOvr>
    <a:masterClrMapping/>
  </p:clrMapOvr>
  <p:transition spd="med">
    <p:wedge/>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09600" y="1563626"/>
            <a:ext cx="10972800" cy="4525962"/>
          </a:xfrm>
        </p:spPr>
        <p:txBody>
          <a:bodyPr/>
          <a:lstStyle/>
          <a:p>
            <a:r>
              <a:rPr lang="en-US" sz="3200" dirty="0"/>
              <a:t>Right Fit/Personality/Honesty Tests</a:t>
            </a:r>
          </a:p>
          <a:p>
            <a:pPr lvl="1"/>
            <a:r>
              <a:rPr lang="en-US" sz="2400" dirty="0"/>
              <a:t>Data Analytics</a:t>
            </a:r>
          </a:p>
          <a:p>
            <a:pPr lvl="1"/>
            <a:r>
              <a:rPr lang="en-US" sz="2400" dirty="0"/>
              <a:t>Narrow band of “right” answers or “normal” answers will have an adverse impact </a:t>
            </a:r>
          </a:p>
          <a:p>
            <a:pPr lvl="1"/>
            <a:r>
              <a:rPr lang="en-US" sz="2400" dirty="0"/>
              <a:t>Will eliminate creative thinkers with a different frame of reference</a:t>
            </a:r>
          </a:p>
          <a:p>
            <a:pPr lvl="1"/>
            <a:r>
              <a:rPr lang="en-US" sz="2400" dirty="0"/>
              <a:t>Will create a “right fit for right now” – not for a future in a changing world and economy</a:t>
            </a:r>
          </a:p>
          <a:p>
            <a:pPr lvl="1"/>
            <a:r>
              <a:rPr lang="en-US" sz="2400" dirty="0"/>
              <a:t>Make sure they do not reveal psychological information (mood, depression, anxiety, hypochondria, paranoia, drug or alcohol dependency, etc.)</a:t>
            </a:r>
          </a:p>
          <a:p>
            <a:endParaRPr lang="en-US" sz="2800" dirty="0"/>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Tests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3108730893"/>
      </p:ext>
    </p:extLst>
  </p:cSld>
  <p:clrMapOvr>
    <a:masterClrMapping/>
  </p:clrMapOvr>
  <p:transition spd="med">
    <p:wedge/>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609600" y="1295400"/>
            <a:ext cx="11430000" cy="4525962"/>
          </a:xfrm>
        </p:spPr>
        <p:txBody>
          <a:bodyPr/>
          <a:lstStyle/>
          <a:p>
            <a:r>
              <a:rPr lang="en-US" dirty="0"/>
              <a:t>Federal Anti-Discrimination Laws </a:t>
            </a:r>
          </a:p>
          <a:p>
            <a:pPr lvl="1"/>
            <a:r>
              <a:rPr lang="en-US" sz="2400" dirty="0"/>
              <a:t>race, religion, sex, color, national origin, age, disability, military status, genetic information </a:t>
            </a:r>
          </a:p>
          <a:p>
            <a:r>
              <a:rPr lang="en-US" dirty="0"/>
              <a:t>Anti-Retaliation Laws</a:t>
            </a:r>
          </a:p>
          <a:p>
            <a:r>
              <a:rPr lang="en-US" dirty="0"/>
              <a:t>The FCRA</a:t>
            </a:r>
          </a:p>
          <a:p>
            <a:r>
              <a:rPr lang="en-US" dirty="0"/>
              <a:t>The NLRA</a:t>
            </a:r>
          </a:p>
          <a:p>
            <a:r>
              <a:rPr lang="en-US" dirty="0"/>
              <a:t>General Torts</a:t>
            </a:r>
          </a:p>
          <a:p>
            <a:pPr lvl="1"/>
            <a:r>
              <a:rPr lang="en-US" sz="2400" dirty="0"/>
              <a:t>Invasion of privacy, negligent hiring, defamation</a:t>
            </a:r>
          </a:p>
          <a:p>
            <a:r>
              <a:rPr lang="en-US" dirty="0"/>
              <a:t>State/City/Local Laws</a:t>
            </a:r>
          </a:p>
          <a:p>
            <a:pPr lvl="1"/>
            <a:r>
              <a:rPr lang="en-US" sz="2400" dirty="0"/>
              <a:t>e.g., criminal history, unemployment discrimination, credit history, etc</a:t>
            </a:r>
            <a:r>
              <a:rPr lang="en-US" dirty="0"/>
              <a:t>.</a:t>
            </a:r>
          </a:p>
        </p:txBody>
      </p:sp>
      <p:sp>
        <p:nvSpPr>
          <p:cNvPr id="10242" name="Rectangle 2"/>
          <p:cNvSpPr>
            <a:spLocks noGrp="1" noChangeArrowheads="1"/>
          </p:cNvSpPr>
          <p:nvPr>
            <p:ph type="title"/>
          </p:nvPr>
        </p:nvSpPr>
        <p:spPr>
          <a:xfrm>
            <a:off x="609600" y="533400"/>
            <a:ext cx="10972800" cy="1143000"/>
          </a:xfrm>
        </p:spPr>
        <p:txBody>
          <a:bodyPr>
            <a:normAutofit fontScale="90000"/>
          </a:bodyPr>
          <a:lstStyle/>
          <a:p>
            <a:r>
              <a:rPr lang="en-US" dirty="0"/>
              <a:t>LAWS THAT IMPACT </a:t>
            </a:r>
            <a:br>
              <a:rPr lang="en-US" dirty="0"/>
            </a:br>
            <a:r>
              <a:rPr lang="en-US" dirty="0"/>
              <a:t>VETTING &amp; HIRING</a:t>
            </a:r>
            <a:br>
              <a:rPr lang="en-US" dirty="0"/>
            </a:br>
            <a:endParaRPr lang="en-US" dirty="0"/>
          </a:p>
        </p:txBody>
      </p:sp>
      <p:grpSp>
        <p:nvGrpSpPr>
          <p:cNvPr id="7" name="Group 6"/>
          <p:cNvGrpSpPr/>
          <p:nvPr/>
        </p:nvGrpSpPr>
        <p:grpSpPr>
          <a:xfrm>
            <a:off x="6326134" y="6278761"/>
            <a:ext cx="5789666" cy="530669"/>
            <a:chOff x="6326134" y="6278761"/>
            <a:chExt cx="5789666" cy="530669"/>
          </a:xfrm>
        </p:grpSpPr>
        <p:pic>
          <p:nvPicPr>
            <p:cNvPr id="8" name="Picture 7" descr="egslog~1"/>
            <p:cNvPicPr>
              <a:picLocks noChangeAspect="1" noChangeArrowheads="1"/>
            </p:cNvPicPr>
            <p:nvPr/>
          </p:nvPicPr>
          <p:blipFill>
            <a:blip r:embed="rId3"/>
            <a:srcRect/>
            <a:stretch>
              <a:fillRect/>
            </a:stretch>
          </p:blipFill>
          <p:spPr bwMode="auto">
            <a:xfrm>
              <a:off x="6326134" y="6278761"/>
              <a:ext cx="1495103" cy="530669"/>
            </a:xfrm>
            <a:prstGeom prst="rect">
              <a:avLst/>
            </a:prstGeom>
            <a:noFill/>
            <a:ln w="9525">
              <a:noFill/>
              <a:miter lim="800000"/>
              <a:headEnd/>
              <a:tailEnd/>
            </a:ln>
          </p:spPr>
        </p:pic>
        <p:pic>
          <p:nvPicPr>
            <p:cNvPr id="9" name="Picture 23" descr="InsideN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5"/>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3065692795"/>
      </p:ext>
    </p:extLst>
  </p:cSld>
  <p:clrMapOvr>
    <a:masterClrMapping/>
  </p:clrMapOvr>
  <p:transition spd="med">
    <p:wedge/>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09600" y="1563626"/>
            <a:ext cx="10972800" cy="4525962"/>
          </a:xfrm>
        </p:spPr>
        <p:txBody>
          <a:bodyPr/>
          <a:lstStyle/>
          <a:p>
            <a:r>
              <a:rPr lang="en-US" sz="3200" dirty="0"/>
              <a:t>Beware of your test vendor</a:t>
            </a:r>
          </a:p>
          <a:p>
            <a:r>
              <a:rPr lang="en-US" sz="3200" dirty="0"/>
              <a:t>Employer has all the liability</a:t>
            </a:r>
          </a:p>
          <a:p>
            <a:r>
              <a:rPr lang="en-US" sz="3200" dirty="0"/>
              <a:t>Review/research your tests</a:t>
            </a:r>
          </a:p>
          <a:p>
            <a:pPr lvl="1"/>
            <a:r>
              <a:rPr lang="en-US" sz="2800" dirty="0"/>
              <a:t>Are they producing an adverse impact?</a:t>
            </a:r>
          </a:p>
          <a:p>
            <a:pPr lvl="1"/>
            <a:r>
              <a:rPr lang="en-US" sz="2800" dirty="0"/>
              <a:t>Is your test actually selecting applicating based on significant job-related issues?</a:t>
            </a:r>
          </a:p>
          <a:p>
            <a:pPr lvl="2"/>
            <a:r>
              <a:rPr lang="en-US" sz="2400" dirty="0"/>
              <a:t>Performance</a:t>
            </a:r>
          </a:p>
          <a:p>
            <a:pPr lvl="2"/>
            <a:r>
              <a:rPr lang="en-US" sz="2400" dirty="0"/>
              <a:t>Absence</a:t>
            </a:r>
          </a:p>
          <a:p>
            <a:pPr lvl="2"/>
            <a:r>
              <a:rPr lang="en-US" sz="2400" dirty="0"/>
              <a:t>Turnover</a:t>
            </a:r>
          </a:p>
          <a:p>
            <a:pPr lvl="2"/>
            <a:endParaRPr lang="en-US" sz="2200" dirty="0"/>
          </a:p>
          <a:p>
            <a:endParaRPr lang="en-US" sz="2800" dirty="0"/>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Tests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1837857276"/>
      </p:ext>
    </p:extLst>
  </p:cSld>
  <p:clrMapOvr>
    <a:masterClrMapping/>
  </p:clrMapOvr>
  <p:transition spd="med">
    <p:wedge/>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3" name="Rectangle 3"/>
          <p:cNvSpPr>
            <a:spLocks noGrp="1" noChangeArrowheads="1"/>
          </p:cNvSpPr>
          <p:nvPr>
            <p:ph type="body" idx="1"/>
          </p:nvPr>
        </p:nvSpPr>
        <p:spPr>
          <a:xfrm>
            <a:off x="609600" y="1563626"/>
            <a:ext cx="10972800" cy="4525962"/>
          </a:xfrm>
        </p:spPr>
        <p:txBody>
          <a:bodyPr/>
          <a:lstStyle/>
          <a:p>
            <a:r>
              <a:rPr lang="en-US" sz="3200" dirty="0"/>
              <a:t>The Polygraph Protection Act prohibits lie detector testing (except federal employment, national defense contracts and security positions)</a:t>
            </a:r>
            <a:endParaRPr lang="en-US" sz="2400" dirty="0"/>
          </a:p>
          <a:p>
            <a:endParaRPr lang="en-US" sz="2800" dirty="0"/>
          </a:p>
        </p:txBody>
      </p:sp>
      <p:sp>
        <p:nvSpPr>
          <p:cNvPr id="629762" name="Rectangle 2"/>
          <p:cNvSpPr>
            <a:spLocks noGrp="1" noChangeArrowheads="1"/>
          </p:cNvSpPr>
          <p:nvPr>
            <p:ph type="title"/>
          </p:nvPr>
        </p:nvSpPr>
        <p:spPr/>
        <p:txBody>
          <a:bodyPr>
            <a:normAutofit fontScale="90000"/>
          </a:bodyPr>
          <a:lstStyle/>
          <a:p>
            <a:r>
              <a:rPr lang="en-US" dirty="0"/>
              <a:t>INVESTIGATING THE CANDIDATE</a:t>
            </a:r>
            <a:br>
              <a:rPr lang="en-US" dirty="0"/>
            </a:br>
            <a:r>
              <a:rPr lang="en-US" dirty="0"/>
              <a:t>Polygraph</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1000112281"/>
      </p:ext>
    </p:extLst>
  </p:cSld>
  <p:clrMapOvr>
    <a:masterClrMapping/>
  </p:clrMapOvr>
  <p:transition spd="med">
    <p:wedg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Grp="1" noChangeArrowheads="1"/>
          </p:cNvSpPr>
          <p:nvPr>
            <p:ph type="title"/>
          </p:nvPr>
        </p:nvSpPr>
        <p:spPr/>
        <p:txBody>
          <a:bodyPr/>
          <a:lstStyle/>
          <a:p>
            <a:r>
              <a:rPr lang="en-US" sz="3200" dirty="0"/>
              <a:t>Amanda M. Fugazy, Esq.</a:t>
            </a:r>
            <a:br>
              <a:rPr lang="en-US" sz="3200" dirty="0"/>
            </a:br>
            <a:r>
              <a:rPr lang="en-US" sz="3200" dirty="0"/>
              <a:t>Ellenoff Grossman &amp; Schole LLP</a:t>
            </a:r>
          </a:p>
        </p:txBody>
      </p:sp>
      <p:sp>
        <p:nvSpPr>
          <p:cNvPr id="57347" name="Rectangle 3"/>
          <p:cNvSpPr>
            <a:spLocks noGrp="1" noChangeArrowheads="1"/>
          </p:cNvSpPr>
          <p:nvPr>
            <p:ph type="body" idx="1"/>
          </p:nvPr>
        </p:nvSpPr>
        <p:spPr>
          <a:xfrm>
            <a:off x="228600" y="1426874"/>
            <a:ext cx="11887200" cy="5149850"/>
          </a:xfrm>
        </p:spPr>
        <p:txBody>
          <a:bodyPr/>
          <a:lstStyle/>
          <a:p>
            <a:pPr>
              <a:spcBef>
                <a:spcPts val="1200"/>
              </a:spcBef>
              <a:buNone/>
            </a:pPr>
            <a:r>
              <a:rPr lang="en-US" sz="1800" dirty="0">
                <a:latin typeface="Trebuchet MS" pitchFamily="34" charset="0"/>
              </a:rPr>
              <a:t> 	Founded in 1992, Ellenoff Grossman &amp; Schole LLP is a New York City-based law firm comprised of almost 80 professionals, offering its clients legal services in a broad range of business related matters. </a:t>
            </a:r>
          </a:p>
          <a:p>
            <a:pPr>
              <a:spcBef>
                <a:spcPts val="1200"/>
              </a:spcBef>
              <a:buNone/>
            </a:pPr>
            <a:r>
              <a:rPr lang="en-US" sz="1800" dirty="0">
                <a:latin typeface="Trebuchet MS" pitchFamily="34" charset="0"/>
              </a:rPr>
              <a:t>	Amanda M. Fugazy is a Partner in Ellenoff Grossman &amp; Schole and is head of the firm’s Labor &amp; Employment Practice Group.   Ms. Fugazy represents clients exclusively in the fields of labor and employment law, including litigation, counseling and preventative education with regard to employment discrimination, harassment, labor relations, internal investigations, employment contracts, collective bargaining agreements, severance agreements, arbitration, mediation, wage-hour compliance and labor and employment aspects of corporate and real estate transactions.</a:t>
            </a:r>
          </a:p>
          <a:p>
            <a:pPr>
              <a:spcBef>
                <a:spcPts val="1200"/>
              </a:spcBef>
              <a:buNone/>
            </a:pPr>
            <a:r>
              <a:rPr lang="en-US" sz="1800" dirty="0">
                <a:latin typeface="Trebuchet MS" pitchFamily="34" charset="0"/>
              </a:rPr>
              <a:t>	Ms. Fugazy works extensively with many not-for-profit organizations.</a:t>
            </a:r>
          </a:p>
          <a:p>
            <a:pPr>
              <a:spcBef>
                <a:spcPts val="1200"/>
              </a:spcBef>
              <a:buNone/>
            </a:pPr>
            <a:r>
              <a:rPr lang="en-US" sz="1800" dirty="0">
                <a:latin typeface="Trebuchet MS" pitchFamily="34" charset="0"/>
              </a:rPr>
              <a:t>	Ms. Fugazy received her B.A. from The George Washington University and her J.D. from St. John’s University School of Law.</a:t>
            </a:r>
          </a:p>
          <a:p>
            <a:pPr>
              <a:spcBef>
                <a:spcPts val="1200"/>
              </a:spcBef>
              <a:buNone/>
            </a:pPr>
            <a:endParaRPr lang="en-US" sz="1800" dirty="0">
              <a:latin typeface="Trebuchet MS" pitchFamily="34" charset="0"/>
            </a:endParaRPr>
          </a:p>
          <a:p>
            <a:pPr>
              <a:spcBef>
                <a:spcPts val="0"/>
              </a:spcBef>
              <a:buNone/>
            </a:pPr>
            <a:r>
              <a:rPr lang="en-US" sz="1800" dirty="0">
                <a:latin typeface="Trebuchet MS" pitchFamily="34" charset="0"/>
              </a:rPr>
              <a:t>	</a:t>
            </a:r>
            <a:r>
              <a:rPr lang="en-US" sz="1800" dirty="0">
                <a:latin typeface="Trebuchet MS" pitchFamily="34" charset="0"/>
                <a:hlinkClick r:id="rId2"/>
              </a:rPr>
              <a:t>afugazy@egsllp.com</a:t>
            </a:r>
            <a:r>
              <a:rPr lang="en-US" sz="1800" dirty="0">
                <a:latin typeface="Trebuchet MS" pitchFamily="34" charset="0"/>
              </a:rPr>
              <a:t> </a:t>
            </a:r>
            <a:r>
              <a:rPr lang="en-US" sz="1800" dirty="0">
                <a:latin typeface="Trebuchet MS" pitchFamily="34" charset="0"/>
                <a:sym typeface="Wingdings"/>
              </a:rPr>
              <a:t>∙ (212) 370-1300 ∙ 1345 6</a:t>
            </a:r>
            <a:r>
              <a:rPr lang="en-US" sz="1800" baseline="30000" dirty="0">
                <a:latin typeface="Trebuchet MS" pitchFamily="34" charset="0"/>
                <a:sym typeface="Wingdings"/>
              </a:rPr>
              <a:t>th</a:t>
            </a:r>
            <a:r>
              <a:rPr lang="en-US" sz="1800" dirty="0">
                <a:latin typeface="Trebuchet MS" pitchFamily="34" charset="0"/>
                <a:sym typeface="Wingdings"/>
              </a:rPr>
              <a:t> Ave., NY NY</a:t>
            </a:r>
          </a:p>
          <a:p>
            <a:pPr>
              <a:spcBef>
                <a:spcPts val="0"/>
              </a:spcBef>
              <a:buNone/>
            </a:pPr>
            <a:r>
              <a:rPr lang="en-US" sz="1800" dirty="0">
                <a:latin typeface="Trebuchet MS" pitchFamily="34" charset="0"/>
                <a:sym typeface="Wingdings"/>
              </a:rPr>
              <a:t>	www.egsllp.com</a:t>
            </a:r>
            <a:endParaRPr lang="en-US" sz="1800" dirty="0">
              <a:latin typeface="Trebuchet MS" pitchFamily="34" charset="0"/>
            </a:endParaRPr>
          </a:p>
        </p:txBody>
      </p:sp>
      <p:pic>
        <p:nvPicPr>
          <p:cNvPr id="57348" name="Picture 4" descr="egslog~1"/>
          <p:cNvPicPr>
            <a:picLocks noChangeAspect="1" noChangeArrowheads="1"/>
          </p:cNvPicPr>
          <p:nvPr/>
        </p:nvPicPr>
        <p:blipFill>
          <a:blip r:embed="rId3"/>
          <a:srcRect/>
          <a:stretch>
            <a:fillRect/>
          </a:stretch>
        </p:blipFill>
        <p:spPr bwMode="auto">
          <a:xfrm>
            <a:off x="8458200" y="5943600"/>
            <a:ext cx="2057400" cy="730250"/>
          </a:xfrm>
          <a:prstGeom prst="rect">
            <a:avLst/>
          </a:prstGeom>
          <a:noFill/>
          <a:ln w="9525">
            <a:noFill/>
            <a:miter lim="800000"/>
            <a:headEnd/>
            <a:tailEnd/>
          </a:ln>
        </p:spPr>
      </p:pic>
    </p:spTree>
    <p:extLst>
      <p:ext uri="{BB962C8B-B14F-4D97-AF65-F5344CB8AC3E}">
        <p14:creationId xmlns:p14="http://schemas.microsoft.com/office/powerpoint/2010/main" val="3766853467"/>
      </p:ext>
    </p:extLst>
  </p:cSld>
  <p:clrMapOvr>
    <a:masterClrMapping/>
  </p:clrMapOvr>
  <p:transition spd="med">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ubtitle 2"/>
          <p:cNvSpPr>
            <a:spLocks noGrp="1"/>
          </p:cNvSpPr>
          <p:nvPr>
            <p:ph type="subTitle" idx="1"/>
          </p:nvPr>
        </p:nvSpPr>
        <p:spPr>
          <a:xfrm>
            <a:off x="1981200" y="2743200"/>
            <a:ext cx="7848600" cy="685800"/>
          </a:xfrm>
        </p:spPr>
        <p:txBody>
          <a:bodyPr/>
          <a:lstStyle/>
          <a:p>
            <a:pPr marR="0" algn="ctr" eaLnBrk="1" hangingPunct="1">
              <a:lnSpc>
                <a:spcPct val="90000"/>
              </a:lnSpc>
            </a:pPr>
            <a:r>
              <a:rPr lang="en-US" sz="2000" dirty="0">
                <a:ln w="0"/>
                <a:solidFill>
                  <a:schemeClr val="accent1"/>
                </a:solidFill>
                <a:effectLst>
                  <a:outerShdw blurRad="38100" dist="25400" dir="5400000" algn="ctr" rotWithShape="0">
                    <a:srgbClr val="6E747A">
                      <a:alpha val="43000"/>
                    </a:srgbClr>
                  </a:outerShdw>
                </a:effectLst>
                <a:latin typeface="+mj-lt"/>
                <a:ea typeface="+mj-ea"/>
                <a:cs typeface="+mj-cs"/>
              </a:rPr>
              <a:t>Presented by</a:t>
            </a:r>
            <a:endParaRPr lang="en-US" sz="20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6" name="Picture 5" descr="egslog~1"/>
          <p:cNvPicPr>
            <a:picLocks noChangeAspect="1" noChangeArrowheads="1"/>
          </p:cNvPicPr>
          <p:nvPr/>
        </p:nvPicPr>
        <p:blipFill>
          <a:blip r:embed="rId3"/>
          <a:srcRect/>
          <a:stretch>
            <a:fillRect/>
          </a:stretch>
        </p:blipFill>
        <p:spPr bwMode="auto">
          <a:xfrm>
            <a:off x="2362200" y="4221018"/>
            <a:ext cx="2057400" cy="730250"/>
          </a:xfrm>
          <a:prstGeom prst="rect">
            <a:avLst/>
          </a:prstGeom>
          <a:noFill/>
          <a:ln w="9525">
            <a:noFill/>
            <a:miter lim="800000"/>
            <a:headEnd/>
            <a:tailEnd/>
          </a:ln>
        </p:spPr>
      </p:pic>
      <p:pic>
        <p:nvPicPr>
          <p:cNvPr id="83970" name="Picture 2" descr="InsideN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28599"/>
            <a:ext cx="2801183" cy="894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ctrTitle"/>
          </p:nvPr>
        </p:nvSpPr>
        <p:spPr>
          <a:xfrm>
            <a:off x="304800" y="1447801"/>
            <a:ext cx="11582400" cy="2057400"/>
          </a:xfrm>
        </p:spPr>
        <p:txBody>
          <a:bodyPr>
            <a:noAutofit/>
          </a:bodyPr>
          <a:lstStyle/>
          <a:p>
            <a:pPr algn="ctr"/>
            <a:r>
              <a:rPr lang="en-US" sz="8000" b="0" dirty="0">
                <a:ln w="0"/>
                <a:solidFill>
                  <a:schemeClr val="accent1"/>
                </a:solidFill>
                <a:effectLst>
                  <a:outerShdw blurRad="38100" dist="25400" dir="5400000" algn="ctr" rotWithShape="0">
                    <a:srgbClr val="6E747A">
                      <a:alpha val="43000"/>
                    </a:srgbClr>
                  </a:outerShdw>
                </a:effectLst>
              </a:rPr>
              <a:t>QUESTIONS?</a:t>
            </a:r>
            <a:br>
              <a:rPr lang="en-US" sz="3600" b="0" dirty="0">
                <a:ln w="0"/>
                <a:solidFill>
                  <a:schemeClr val="accent1"/>
                </a:solidFill>
                <a:effectLst>
                  <a:outerShdw blurRad="38100" dist="25400" dir="5400000" algn="ctr" rotWithShape="0">
                    <a:srgbClr val="6E747A">
                      <a:alpha val="43000"/>
                    </a:srgbClr>
                  </a:outerShdw>
                </a:effectLst>
              </a:rPr>
            </a:br>
            <a:endParaRPr lang="en-US" sz="3600" b="0" dirty="0">
              <a:ln w="0"/>
              <a:solidFill>
                <a:schemeClr val="accent1"/>
              </a:solidFill>
              <a:effectLst>
                <a:outerShdw blurRad="38100" dist="25400" dir="5400000" algn="ctr" rotWithShape="0">
                  <a:srgbClr val="6E747A">
                    <a:alpha val="43000"/>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631502907"/>
              </p:ext>
            </p:extLst>
          </p:nvPr>
        </p:nvGraphicFramePr>
        <p:xfrm>
          <a:off x="914400" y="3220001"/>
          <a:ext cx="10134600" cy="1493520"/>
        </p:xfrm>
        <a:graphic>
          <a:graphicData uri="http://schemas.openxmlformats.org/drawingml/2006/table">
            <a:tbl>
              <a:tblPr firstRow="1" bandRow="1">
                <a:tableStyleId>{5C22544A-7EE6-4342-B048-85BDC9FD1C3A}</a:tableStyleId>
              </a:tblPr>
              <a:tblGrid>
                <a:gridCol w="5067300">
                  <a:extLst>
                    <a:ext uri="{9D8B030D-6E8A-4147-A177-3AD203B41FA5}">
                      <a16:colId xmlns:a16="http://schemas.microsoft.com/office/drawing/2014/main" val="20000"/>
                    </a:ext>
                  </a:extLst>
                </a:gridCol>
                <a:gridCol w="5067300">
                  <a:extLst>
                    <a:ext uri="{9D8B030D-6E8A-4147-A177-3AD203B41FA5}">
                      <a16:colId xmlns:a16="http://schemas.microsoft.com/office/drawing/2014/main" val="20001"/>
                    </a:ext>
                  </a:extLst>
                </a:gridCol>
              </a:tblGrid>
              <a:tr h="838200">
                <a:tc>
                  <a:txBody>
                    <a:bodyPr/>
                    <a:lstStyle/>
                    <a:p>
                      <a:pPr algn="ctr"/>
                      <a:r>
                        <a:rPr lang="en-US" sz="2800" b="0" kern="1200" dirty="0">
                          <a:ln w="0"/>
                          <a:solidFill>
                            <a:schemeClr val="accent1"/>
                          </a:solidFill>
                          <a:effectLst>
                            <a:outerShdw blurRad="38100" dist="25400" dir="5400000" algn="ctr" rotWithShape="0">
                              <a:srgbClr val="6E747A">
                                <a:alpha val="43000"/>
                              </a:srgbClr>
                            </a:outerShdw>
                          </a:effectLst>
                          <a:latin typeface="+mj-lt"/>
                          <a:ea typeface="+mj-ea"/>
                          <a:cs typeface="+mj-cs"/>
                        </a:rPr>
                        <a:t>Amanda Fugazy, Esq.</a:t>
                      </a:r>
                    </a:p>
                    <a:p>
                      <a:pPr marL="0" marR="0" indent="0" algn="ctr" defTabSz="914400" rtl="0" eaLnBrk="1" fontAlgn="auto" latinLnBrk="0" hangingPunct="1">
                        <a:lnSpc>
                          <a:spcPct val="100000"/>
                        </a:lnSpc>
                        <a:spcBef>
                          <a:spcPts val="0"/>
                        </a:spcBef>
                        <a:spcAft>
                          <a:spcPts val="0"/>
                        </a:spcAft>
                        <a:buClrTx/>
                        <a:buSzTx/>
                        <a:buFontTx/>
                        <a:buNone/>
                        <a:tabLst/>
                        <a:defRPr/>
                      </a:pPr>
                      <a:r>
                        <a:rPr lang="en-US" sz="2800" b="0" kern="1200" dirty="0">
                          <a:ln w="0"/>
                          <a:solidFill>
                            <a:schemeClr val="accent1"/>
                          </a:solidFill>
                          <a:effectLst>
                            <a:outerShdw blurRad="38100" dist="25400" dir="5400000" algn="ctr" rotWithShape="0">
                              <a:srgbClr val="6E747A">
                                <a:alpha val="43000"/>
                              </a:srgbClr>
                            </a:outerShdw>
                          </a:effectLst>
                          <a:latin typeface="+mj-lt"/>
                          <a:ea typeface="+mj-ea"/>
                          <a:cs typeface="+mj-cs"/>
                        </a:rPr>
                        <a:t>www.egsllp.com</a:t>
                      </a:r>
                    </a:p>
                    <a:p>
                      <a:endParaRPr lang="en-US" sz="3600" b="0" kern="1200" dirty="0">
                        <a:ln w="0"/>
                        <a:solidFill>
                          <a:schemeClr val="accent1"/>
                        </a:solidFill>
                        <a:effectLst>
                          <a:outerShdw blurRad="38100" dist="25400" dir="5400000" algn="ctr" rotWithShape="0">
                            <a:srgbClr val="6E747A">
                              <a:alpha val="43000"/>
                            </a:srgbClr>
                          </a:outerShdw>
                        </a:effectLst>
                        <a:latin typeface="+mj-lt"/>
                        <a:ea typeface="+mj-ea"/>
                        <a:cs typeface="+mj-cs"/>
                      </a:endParaRPr>
                    </a:p>
                  </a:txBody>
                  <a:tcPr>
                    <a:noFill/>
                  </a:tcPr>
                </a:tc>
                <a:tc>
                  <a:txBody>
                    <a:bodyPr/>
                    <a:lstStyle/>
                    <a:p>
                      <a:pPr marL="0" algn="ctr" rtl="0" eaLnBrk="1" latinLnBrk="0" hangingPunct="1"/>
                      <a:r>
                        <a:rPr lang="en-US" sz="2800" b="0" kern="1200" dirty="0">
                          <a:ln w="0"/>
                          <a:solidFill>
                            <a:schemeClr val="accent1"/>
                          </a:solidFill>
                          <a:effectLst>
                            <a:outerShdw blurRad="38100" dist="25400" dir="5400000" algn="ctr" rotWithShape="0">
                              <a:srgbClr val="6E747A">
                                <a:alpha val="43000"/>
                              </a:srgbClr>
                            </a:outerShdw>
                          </a:effectLst>
                          <a:latin typeface="+mj-lt"/>
                          <a:ea typeface="+mj-ea"/>
                          <a:cs typeface="+mj-cs"/>
                        </a:rPr>
                        <a:t>Christian Bowman</a:t>
                      </a:r>
                    </a:p>
                    <a:p>
                      <a:pPr marL="0" algn="ctr" rtl="0" eaLnBrk="1" latinLnBrk="0" hangingPunct="1"/>
                      <a:r>
                        <a:rPr lang="en-US" sz="2800" b="0" kern="1200" dirty="0">
                          <a:ln w="0"/>
                          <a:solidFill>
                            <a:schemeClr val="accent1"/>
                          </a:solidFill>
                          <a:effectLst>
                            <a:outerShdw blurRad="38100" dist="25400" dir="5400000" algn="ctr" rotWithShape="0">
                              <a:srgbClr val="6E747A">
                                <a:alpha val="43000"/>
                              </a:srgbClr>
                            </a:outerShdw>
                          </a:effectLst>
                          <a:latin typeface="+mj-lt"/>
                          <a:ea typeface="+mj-ea"/>
                          <a:cs typeface="+mj-cs"/>
                        </a:rPr>
                        <a:t>www.chemonics.com</a:t>
                      </a:r>
                    </a:p>
                  </a:txBody>
                  <a:tcPr>
                    <a:solidFill>
                      <a:schemeClr val="bg1"/>
                    </a:solidFill>
                  </a:tcPr>
                </a:tc>
                <a:extLst>
                  <a:ext uri="{0D108BD9-81ED-4DB2-BD59-A6C34878D82A}">
                    <a16:rowId xmlns:a16="http://schemas.microsoft.com/office/drawing/2014/main" val="10000"/>
                  </a:ext>
                </a:extLst>
              </a:tr>
            </a:tbl>
          </a:graphicData>
        </a:graphic>
      </p:graphicFrame>
      <p:pic>
        <p:nvPicPr>
          <p:cNvPr id="5" name="Picture 4"/>
          <p:cNvPicPr>
            <a:picLocks noChangeAspect="1"/>
          </p:cNvPicPr>
          <p:nvPr/>
        </p:nvPicPr>
        <p:blipFill>
          <a:blip r:embed="rId5"/>
          <a:stretch>
            <a:fillRect/>
          </a:stretch>
        </p:blipFill>
        <p:spPr>
          <a:xfrm>
            <a:off x="6858000" y="4191000"/>
            <a:ext cx="3048000" cy="687122"/>
          </a:xfrm>
          <a:prstGeom prst="rect">
            <a:avLst/>
          </a:prstGeom>
        </p:spPr>
      </p:pic>
    </p:spTree>
    <p:extLst>
      <p:ext uri="{BB962C8B-B14F-4D97-AF65-F5344CB8AC3E}">
        <p14:creationId xmlns:p14="http://schemas.microsoft.com/office/powerpoint/2010/main" val="1257345071"/>
      </p:ext>
    </p:extLst>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p:txBody>
          <a:bodyPr/>
          <a:lstStyle/>
          <a:p>
            <a:r>
              <a:rPr lang="en-US" dirty="0"/>
              <a:t>Disparate Treatment</a:t>
            </a:r>
          </a:p>
          <a:p>
            <a:r>
              <a:rPr lang="en-US" dirty="0"/>
              <a:t>Disparate Impact</a:t>
            </a:r>
          </a:p>
        </p:txBody>
      </p:sp>
      <p:sp>
        <p:nvSpPr>
          <p:cNvPr id="11266" name="Rectangle 2"/>
          <p:cNvSpPr>
            <a:spLocks noGrp="1" noChangeArrowheads="1"/>
          </p:cNvSpPr>
          <p:nvPr>
            <p:ph type="title"/>
          </p:nvPr>
        </p:nvSpPr>
        <p:spPr/>
        <p:txBody>
          <a:bodyPr/>
          <a:lstStyle/>
          <a:p>
            <a:r>
              <a:rPr lang="en-US" dirty="0"/>
              <a:t>TWO TYPES OF DISCRIMINATION IN HIRING</a:t>
            </a:r>
          </a:p>
        </p:txBody>
      </p:sp>
      <p:pic>
        <p:nvPicPr>
          <p:cNvPr id="11268" name="Picture 4" descr="MCj02404890000[1]"/>
          <p:cNvPicPr>
            <a:picLocks noChangeAspect="1" noChangeArrowheads="1"/>
          </p:cNvPicPr>
          <p:nvPr/>
        </p:nvPicPr>
        <p:blipFill>
          <a:blip r:embed="rId3" cstate="print"/>
          <a:srcRect/>
          <a:stretch>
            <a:fillRect/>
          </a:stretch>
        </p:blipFill>
        <p:spPr bwMode="auto">
          <a:xfrm>
            <a:off x="5257800" y="2438400"/>
            <a:ext cx="5791200" cy="3124200"/>
          </a:xfrm>
          <a:prstGeom prst="rect">
            <a:avLst/>
          </a:prstGeom>
          <a:noFill/>
          <a:ln w="9525">
            <a:noFill/>
            <a:miter lim="800000"/>
            <a:headEnd/>
            <a:tailEnd/>
          </a:ln>
        </p:spPr>
      </p:pic>
      <p:grpSp>
        <p:nvGrpSpPr>
          <p:cNvPr id="7" name="Group 6"/>
          <p:cNvGrpSpPr/>
          <p:nvPr/>
        </p:nvGrpSpPr>
        <p:grpSpPr>
          <a:xfrm>
            <a:off x="6326134" y="6278761"/>
            <a:ext cx="5789666" cy="530669"/>
            <a:chOff x="6326134" y="6278761"/>
            <a:chExt cx="5789666" cy="530669"/>
          </a:xfrm>
        </p:grpSpPr>
        <p:pic>
          <p:nvPicPr>
            <p:cNvPr id="8" name="Picture 7" descr="egslog~1"/>
            <p:cNvPicPr>
              <a:picLocks noChangeAspect="1" noChangeArrowheads="1"/>
            </p:cNvPicPr>
            <p:nvPr/>
          </p:nvPicPr>
          <p:blipFill>
            <a:blip r:embed="rId4"/>
            <a:srcRect/>
            <a:stretch>
              <a:fillRect/>
            </a:stretch>
          </p:blipFill>
          <p:spPr bwMode="auto">
            <a:xfrm>
              <a:off x="6326134" y="6278761"/>
              <a:ext cx="1495103" cy="530669"/>
            </a:xfrm>
            <a:prstGeom prst="rect">
              <a:avLst/>
            </a:prstGeom>
            <a:noFill/>
            <a:ln w="9525">
              <a:noFill/>
              <a:miter lim="800000"/>
              <a:headEnd/>
              <a:tailEnd/>
            </a:ln>
          </p:spPr>
        </p:pic>
        <p:pic>
          <p:nvPicPr>
            <p:cNvPr id="9" name="Picture 23" descr="InsideN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6"/>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3693821646"/>
      </p:ext>
    </p:extLst>
  </p:cSld>
  <p:clrMapOvr>
    <a:masterClrMapping/>
  </p:clrMapOvr>
  <p:transition spd="med">
    <p:wedge/>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1" name="Rectangle 3"/>
          <p:cNvSpPr>
            <a:spLocks noGrp="1" noChangeArrowheads="1"/>
          </p:cNvSpPr>
          <p:nvPr>
            <p:ph type="body" idx="1"/>
          </p:nvPr>
        </p:nvSpPr>
        <p:spPr>
          <a:xfrm>
            <a:off x="609600" y="1295400"/>
            <a:ext cx="10972800" cy="4525962"/>
          </a:xfrm>
        </p:spPr>
        <p:txBody>
          <a:bodyPr/>
          <a:lstStyle/>
          <a:p>
            <a:r>
              <a:rPr lang="en-US" sz="2800" dirty="0"/>
              <a:t>Why do you need it? Will CV suffice?</a:t>
            </a:r>
          </a:p>
          <a:p>
            <a:r>
              <a:rPr lang="en-US" sz="2800" dirty="0"/>
              <a:t>Avoid illegal inquiries</a:t>
            </a:r>
          </a:p>
          <a:p>
            <a:pPr lvl="1"/>
            <a:r>
              <a:rPr lang="en-US" sz="2400" dirty="0"/>
              <a:t>DOB, maiden name, etc.</a:t>
            </a:r>
          </a:p>
          <a:p>
            <a:pPr lvl="1"/>
            <a:r>
              <a:rPr lang="en-US" sz="2400" dirty="0"/>
              <a:t>Have reviewed by employment lawyer</a:t>
            </a:r>
          </a:p>
          <a:p>
            <a:r>
              <a:rPr lang="en-US" sz="2800" dirty="0"/>
              <a:t>Ban-The-Box</a:t>
            </a:r>
          </a:p>
          <a:p>
            <a:pPr lvl="1"/>
            <a:r>
              <a:rPr lang="en-US" sz="2400" dirty="0"/>
              <a:t>Do not ask for arrest/conviction information</a:t>
            </a:r>
          </a:p>
          <a:p>
            <a:pPr lvl="1"/>
            <a:r>
              <a:rPr lang="en-US" sz="2400" dirty="0"/>
              <a:t>~½ of all states</a:t>
            </a:r>
          </a:p>
          <a:p>
            <a:r>
              <a:rPr lang="en-US" sz="2800" dirty="0"/>
              <a:t>Include:</a:t>
            </a:r>
          </a:p>
          <a:p>
            <a:pPr lvl="1"/>
            <a:r>
              <a:rPr lang="en-US" sz="2400" dirty="0"/>
              <a:t>“Equal Opportunity Employer”</a:t>
            </a:r>
          </a:p>
          <a:p>
            <a:pPr lvl="1"/>
            <a:r>
              <a:rPr lang="en-US" sz="2400" dirty="0"/>
              <a:t>at-will language</a:t>
            </a:r>
          </a:p>
          <a:p>
            <a:pPr lvl="1"/>
            <a:r>
              <a:rPr lang="en-US" sz="2400" dirty="0"/>
              <a:t>Falsification warning</a:t>
            </a:r>
          </a:p>
          <a:p>
            <a:pPr marL="392113" lvl="1" indent="0">
              <a:buNone/>
            </a:pPr>
            <a:endParaRPr lang="en-US" dirty="0"/>
          </a:p>
        </p:txBody>
      </p:sp>
      <p:sp>
        <p:nvSpPr>
          <p:cNvPr id="626690" name="Rectangle 2"/>
          <p:cNvSpPr>
            <a:spLocks noGrp="1" noChangeArrowheads="1"/>
          </p:cNvSpPr>
          <p:nvPr>
            <p:ph type="title"/>
          </p:nvPr>
        </p:nvSpPr>
        <p:spPr/>
        <p:txBody>
          <a:bodyPr/>
          <a:lstStyle/>
          <a:p>
            <a:r>
              <a:rPr lang="en-US" dirty="0"/>
              <a:t>APPLICATIONS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557745753"/>
      </p:ext>
    </p:extLst>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1" name="Rectangle 3"/>
          <p:cNvSpPr>
            <a:spLocks noGrp="1" noChangeArrowheads="1"/>
          </p:cNvSpPr>
          <p:nvPr>
            <p:ph type="body" idx="1"/>
          </p:nvPr>
        </p:nvSpPr>
        <p:spPr>
          <a:xfrm>
            <a:off x="609600" y="1295400"/>
            <a:ext cx="10972800" cy="4525962"/>
          </a:xfrm>
        </p:spPr>
        <p:txBody>
          <a:bodyPr/>
          <a:lstStyle/>
          <a:p>
            <a:pPr marL="392113" lvl="1" indent="0" algn="ctr">
              <a:buNone/>
            </a:pPr>
            <a:r>
              <a:rPr lang="en-US" b="1" u="sng" dirty="0"/>
              <a:t>Certification </a:t>
            </a:r>
          </a:p>
          <a:p>
            <a:pPr marL="392113" lvl="1" indent="0">
              <a:buNone/>
            </a:pPr>
            <a:r>
              <a:rPr lang="en-US" dirty="0"/>
              <a:t>I certify that the facts contained in this application are true, and I understand that any false or misleading statements or omissions on this application may result in rejection of this application or, if hired, in discharge.   I understand that [Company]  is an Employer-at-Will, which means that if employed, my employment is for no definite period and may be terminated at the will of myself or my employer at any time, without notice, for any reason, or for no reason.  No employee of the company is authorized to promise me anything contrary to what is stated in this paragraph, and I may not rely on any such representations.   </a:t>
            </a:r>
          </a:p>
          <a:p>
            <a:pPr marL="392113" lvl="1" indent="0">
              <a:buNone/>
            </a:pPr>
            <a:r>
              <a:rPr lang="en-US" dirty="0"/>
              <a:t> ______________________________         ______________________________   Signature                                                                 Date </a:t>
            </a:r>
          </a:p>
        </p:txBody>
      </p:sp>
      <p:sp>
        <p:nvSpPr>
          <p:cNvPr id="626690" name="Rectangle 2"/>
          <p:cNvSpPr>
            <a:spLocks noGrp="1" noChangeArrowheads="1"/>
          </p:cNvSpPr>
          <p:nvPr>
            <p:ph type="title"/>
          </p:nvPr>
        </p:nvSpPr>
        <p:spPr/>
        <p:txBody>
          <a:bodyPr/>
          <a:lstStyle/>
          <a:p>
            <a:r>
              <a:rPr lang="en-US" dirty="0"/>
              <a:t>APPLICATIONS</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3306312298"/>
      </p:ext>
    </p:extLst>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8" name="Rectangle 3"/>
          <p:cNvSpPr>
            <a:spLocks noGrp="1" noChangeArrowheads="1"/>
          </p:cNvSpPr>
          <p:nvPr>
            <p:ph type="title"/>
          </p:nvPr>
        </p:nvSpPr>
        <p:spPr>
          <a:xfrm>
            <a:off x="457200" y="238520"/>
            <a:ext cx="10972800" cy="1143000"/>
          </a:xfrm>
        </p:spPr>
        <p:txBody>
          <a:bodyPr/>
          <a:lstStyle/>
          <a:p>
            <a:r>
              <a:rPr lang="en-US" dirty="0"/>
              <a:t>INTERVIEWING BEST PRACTICES</a:t>
            </a:r>
          </a:p>
        </p:txBody>
      </p:sp>
      <p:sp>
        <p:nvSpPr>
          <p:cNvPr id="1027" name="Rectangle 2"/>
          <p:cNvSpPr>
            <a:spLocks noGrp="1" noChangeArrowheads="1"/>
          </p:cNvSpPr>
          <p:nvPr>
            <p:ph type="body" sz="half" idx="4294967295"/>
          </p:nvPr>
        </p:nvSpPr>
        <p:spPr>
          <a:xfrm>
            <a:off x="838200" y="1524000"/>
            <a:ext cx="9144000" cy="5125240"/>
          </a:xfrm>
        </p:spPr>
        <p:txBody>
          <a:bodyPr/>
          <a:lstStyle/>
          <a:p>
            <a:pPr>
              <a:lnSpc>
                <a:spcPct val="90000"/>
              </a:lnSpc>
              <a:spcBef>
                <a:spcPct val="30000"/>
              </a:spcBef>
            </a:pPr>
            <a:r>
              <a:rPr lang="en-US" sz="2800" dirty="0"/>
              <a:t>Develop a list of permissible questions for interviewers</a:t>
            </a:r>
          </a:p>
          <a:p>
            <a:pPr>
              <a:lnSpc>
                <a:spcPct val="90000"/>
              </a:lnSpc>
              <a:spcBef>
                <a:spcPct val="30000"/>
              </a:spcBef>
            </a:pPr>
            <a:r>
              <a:rPr lang="en-US" sz="2800" dirty="0"/>
              <a:t>Ask applicants similar questions to have a basis for comparison of answers</a:t>
            </a:r>
          </a:p>
          <a:p>
            <a:pPr>
              <a:lnSpc>
                <a:spcPct val="90000"/>
              </a:lnSpc>
              <a:spcBef>
                <a:spcPct val="30000"/>
              </a:spcBef>
            </a:pPr>
            <a:r>
              <a:rPr lang="en-US" sz="2800" dirty="0"/>
              <a:t>Train interviewers on appropriate interview conduct/questions</a:t>
            </a:r>
          </a:p>
          <a:p>
            <a:pPr>
              <a:lnSpc>
                <a:spcPct val="90000"/>
              </a:lnSpc>
              <a:spcBef>
                <a:spcPct val="30000"/>
              </a:spcBef>
            </a:pPr>
            <a:r>
              <a:rPr lang="en-US" sz="2800" dirty="0"/>
              <a:t>Ask applicants for examples/seek proof of claims</a:t>
            </a:r>
            <a:endParaRPr lang="en-US" sz="2800" dirty="0"/>
          </a:p>
          <a:p>
            <a:pPr>
              <a:lnSpc>
                <a:spcPct val="90000"/>
              </a:lnSpc>
              <a:spcBef>
                <a:spcPct val="30000"/>
              </a:spcBef>
            </a:pPr>
            <a:r>
              <a:rPr lang="en-US" sz="2800" dirty="0"/>
              <a:t>Document the basis for hiring decisions</a:t>
            </a:r>
          </a:p>
          <a:p>
            <a:pPr>
              <a:lnSpc>
                <a:spcPct val="90000"/>
              </a:lnSpc>
              <a:spcBef>
                <a:spcPct val="30000"/>
              </a:spcBef>
            </a:pPr>
            <a:r>
              <a:rPr lang="en-US" sz="2800" dirty="0"/>
              <a:t>Prohibit interviewers from investigating candidates</a:t>
            </a:r>
          </a:p>
          <a:p>
            <a:pPr marL="109537" indent="0">
              <a:lnSpc>
                <a:spcPct val="90000"/>
              </a:lnSpc>
              <a:spcBef>
                <a:spcPct val="30000"/>
              </a:spcBef>
              <a:buNone/>
            </a:pPr>
            <a:endParaRPr lang="en-US" sz="2800" dirty="0"/>
          </a:p>
        </p:txBody>
      </p:sp>
      <p:grpSp>
        <p:nvGrpSpPr>
          <p:cNvPr id="7" name="Group 6"/>
          <p:cNvGrpSpPr/>
          <p:nvPr/>
        </p:nvGrpSpPr>
        <p:grpSpPr>
          <a:xfrm>
            <a:off x="6326134" y="6278761"/>
            <a:ext cx="5789666" cy="530669"/>
            <a:chOff x="6326134" y="6278761"/>
            <a:chExt cx="5789666" cy="530669"/>
          </a:xfrm>
        </p:grpSpPr>
        <p:pic>
          <p:nvPicPr>
            <p:cNvPr id="8" name="Picture 7"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9"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3359949642"/>
      </p:ext>
    </p:extLst>
  </p:cSld>
  <p:clrMapOvr>
    <a:masterClrMapping/>
  </p:clrMapOvr>
  <p:transition spd="med">
    <p:wedge/>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p:txBody>
          <a:bodyPr/>
          <a:lstStyle/>
          <a:p>
            <a:r>
              <a:rPr lang="en-US" dirty="0"/>
              <a:t>Job Descriptions/ Advertisements/ Postings/ Applications/ Interview Questions</a:t>
            </a:r>
          </a:p>
          <a:p>
            <a:pPr lvl="2"/>
            <a:r>
              <a:rPr lang="en-US" sz="2400" dirty="0"/>
              <a:t>Avoid indirect questions that may have a disparate impact</a:t>
            </a:r>
          </a:p>
          <a:p>
            <a:pPr lvl="2"/>
            <a:r>
              <a:rPr lang="en-US" sz="2400" dirty="0"/>
              <a:t>Avoid soliciting personal information</a:t>
            </a:r>
          </a:p>
          <a:p>
            <a:pPr lvl="2"/>
            <a:r>
              <a:rPr lang="en-US" sz="2400" dirty="0"/>
              <a:t>Every piece of information gathered should relate to job qualifications and have some demonstrable relevance to the employment decision</a:t>
            </a:r>
          </a:p>
          <a:p>
            <a:pPr lvl="2"/>
            <a:r>
              <a:rPr lang="en-US" sz="2400" dirty="0"/>
              <a:t>If the information is not likely to help in assessing the applicant’s qualifications, DON’T ASK FOR IT!</a:t>
            </a:r>
          </a:p>
        </p:txBody>
      </p:sp>
      <p:sp>
        <p:nvSpPr>
          <p:cNvPr id="14338" name="Rectangle 2"/>
          <p:cNvSpPr>
            <a:spLocks noGrp="1" noChangeArrowheads="1"/>
          </p:cNvSpPr>
          <p:nvPr>
            <p:ph type="title"/>
          </p:nvPr>
        </p:nvSpPr>
        <p:spPr/>
        <p:txBody>
          <a:bodyPr>
            <a:normAutofit/>
          </a:bodyPr>
          <a:lstStyle/>
          <a:p>
            <a:r>
              <a:rPr lang="en-US" dirty="0"/>
              <a:t>KEEP IT JOB RELATED</a:t>
            </a:r>
          </a:p>
        </p:txBody>
      </p:sp>
      <p:grpSp>
        <p:nvGrpSpPr>
          <p:cNvPr id="6" name="Group 5"/>
          <p:cNvGrpSpPr/>
          <p:nvPr/>
        </p:nvGrpSpPr>
        <p:grpSpPr>
          <a:xfrm>
            <a:off x="6326134" y="6278761"/>
            <a:ext cx="5789666" cy="530669"/>
            <a:chOff x="6326134" y="6278761"/>
            <a:chExt cx="5789666" cy="530669"/>
          </a:xfrm>
        </p:grpSpPr>
        <p:pic>
          <p:nvPicPr>
            <p:cNvPr id="7" name="Picture 6" descr="egslog~1"/>
            <p:cNvPicPr>
              <a:picLocks noChangeAspect="1" noChangeArrowheads="1"/>
            </p:cNvPicPr>
            <p:nvPr/>
          </p:nvPicPr>
          <p:blipFill>
            <a:blip r:embed="rId2"/>
            <a:srcRect/>
            <a:stretch>
              <a:fillRect/>
            </a:stretch>
          </p:blipFill>
          <p:spPr bwMode="auto">
            <a:xfrm>
              <a:off x="6326134" y="6278761"/>
              <a:ext cx="1495103" cy="530669"/>
            </a:xfrm>
            <a:prstGeom prst="rect">
              <a:avLst/>
            </a:prstGeom>
            <a:noFill/>
            <a:ln w="9525">
              <a:noFill/>
              <a:miter lim="800000"/>
              <a:headEnd/>
              <a:tailEnd/>
            </a:ln>
          </p:spPr>
        </p:pic>
        <p:pic>
          <p:nvPicPr>
            <p:cNvPr id="8" name="Picture 23" descr="Inside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2475563169"/>
      </p:ext>
    </p:extLst>
  </p:cSld>
  <p:clrMapOvr>
    <a:masterClrMapping/>
  </p:clrMapOvr>
  <p:transition spd="med">
    <p:wedge/>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2" name="Rectangle 2"/>
          <p:cNvSpPr>
            <a:spLocks noGrp="1" noChangeArrowheads="1"/>
          </p:cNvSpPr>
          <p:nvPr>
            <p:ph type="title"/>
          </p:nvPr>
        </p:nvSpPr>
        <p:spPr/>
        <p:txBody>
          <a:bodyPr/>
          <a:lstStyle/>
          <a:p>
            <a:r>
              <a:rPr lang="en-US" dirty="0"/>
              <a:t>INVESTIGATING THE CANDIDATE</a:t>
            </a:r>
          </a:p>
        </p:txBody>
      </p:sp>
      <p:pic>
        <p:nvPicPr>
          <p:cNvPr id="5" name="Picture 4"/>
          <p:cNvPicPr/>
          <p:nvPr/>
        </p:nvPicPr>
        <p:blipFill>
          <a:blip r:embed="rId2" cstate="print"/>
          <a:srcRect/>
          <a:stretch>
            <a:fillRect/>
          </a:stretch>
        </p:blipFill>
        <p:spPr bwMode="auto">
          <a:xfrm>
            <a:off x="2438400" y="1143001"/>
            <a:ext cx="6705600" cy="5020887"/>
          </a:xfrm>
          <a:prstGeom prst="rect">
            <a:avLst/>
          </a:prstGeom>
          <a:noFill/>
          <a:ln w="9525">
            <a:noFill/>
            <a:miter lim="800000"/>
            <a:headEnd/>
            <a:tailEnd/>
          </a:ln>
        </p:spPr>
      </p:pic>
      <p:grpSp>
        <p:nvGrpSpPr>
          <p:cNvPr id="7" name="Group 6"/>
          <p:cNvGrpSpPr/>
          <p:nvPr/>
        </p:nvGrpSpPr>
        <p:grpSpPr>
          <a:xfrm>
            <a:off x="6326134" y="6278761"/>
            <a:ext cx="5789666" cy="530669"/>
            <a:chOff x="6326134" y="6278761"/>
            <a:chExt cx="5789666" cy="530669"/>
          </a:xfrm>
        </p:grpSpPr>
        <p:pic>
          <p:nvPicPr>
            <p:cNvPr id="8" name="Picture 7" descr="egslog~1"/>
            <p:cNvPicPr>
              <a:picLocks noChangeAspect="1" noChangeArrowheads="1"/>
            </p:cNvPicPr>
            <p:nvPr/>
          </p:nvPicPr>
          <p:blipFill>
            <a:blip r:embed="rId3"/>
            <a:srcRect/>
            <a:stretch>
              <a:fillRect/>
            </a:stretch>
          </p:blipFill>
          <p:spPr bwMode="auto">
            <a:xfrm>
              <a:off x="6326134" y="6278761"/>
              <a:ext cx="1495103" cy="530669"/>
            </a:xfrm>
            <a:prstGeom prst="rect">
              <a:avLst/>
            </a:prstGeom>
            <a:noFill/>
            <a:ln w="9525">
              <a:noFill/>
              <a:miter lim="800000"/>
              <a:headEnd/>
              <a:tailEnd/>
            </a:ln>
          </p:spPr>
        </p:pic>
        <p:pic>
          <p:nvPicPr>
            <p:cNvPr id="9" name="Picture 23" descr="InsideN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5600" y="6298501"/>
              <a:ext cx="1600200" cy="51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5"/>
            <a:stretch>
              <a:fillRect/>
            </a:stretch>
          </p:blipFill>
          <p:spPr>
            <a:xfrm>
              <a:off x="8077200" y="6298501"/>
              <a:ext cx="2182437" cy="491995"/>
            </a:xfrm>
            <a:prstGeom prst="rect">
              <a:avLst/>
            </a:prstGeom>
          </p:spPr>
        </p:pic>
      </p:grpSp>
    </p:spTree>
    <p:extLst>
      <p:ext uri="{BB962C8B-B14F-4D97-AF65-F5344CB8AC3E}">
        <p14:creationId xmlns:p14="http://schemas.microsoft.com/office/powerpoint/2010/main" val="1173871950"/>
      </p:ext>
    </p:extLst>
  </p:cSld>
  <p:clrMapOvr>
    <a:masterClrMapping/>
  </p:clrMapOvr>
  <p:transition spd="med">
    <p:wedg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7548</TotalTime>
  <Words>1814</Words>
  <Application>Microsoft Office PowerPoint</Application>
  <PresentationFormat>Widescreen</PresentationFormat>
  <Paragraphs>236</Paragraphs>
  <Slides>33</Slides>
  <Notes>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33</vt:i4>
      </vt:variant>
    </vt:vector>
  </HeadingPairs>
  <TitlesOfParts>
    <vt:vector size="45" baseType="lpstr">
      <vt:lpstr>Arial</vt:lpstr>
      <vt:lpstr>Calibri</vt:lpstr>
      <vt:lpstr>Iconic Symbols Ext</vt:lpstr>
      <vt:lpstr>Lucida Sans Unicode</vt:lpstr>
      <vt:lpstr>Monotype Sorts</vt:lpstr>
      <vt:lpstr>Times New Roman</vt:lpstr>
      <vt:lpstr>Trebuchet MS</vt:lpstr>
      <vt:lpstr>Verdana</vt:lpstr>
      <vt:lpstr>Wingdings</vt:lpstr>
      <vt:lpstr>Wingdings 2</vt:lpstr>
      <vt:lpstr>Wingdings 3</vt:lpstr>
      <vt:lpstr>Concourse</vt:lpstr>
      <vt:lpstr>  Fraud Avoidance Strategies Hiring &amp; Vetting: How Well Are You Checking? Washington, DC – March 16, 2017  </vt:lpstr>
      <vt:lpstr>OVERVIEW OF THE HIRING PROCESS</vt:lpstr>
      <vt:lpstr>LAWS THAT IMPACT  VETTING &amp; HIRING </vt:lpstr>
      <vt:lpstr>TWO TYPES OF DISCRIMINATION IN HIRING</vt:lpstr>
      <vt:lpstr>APPLICATIONS</vt:lpstr>
      <vt:lpstr>APPLICATIONS</vt:lpstr>
      <vt:lpstr>INTERVIEWING BEST PRACTICES</vt:lpstr>
      <vt:lpstr>KEEP IT JOB RELATED</vt:lpstr>
      <vt:lpstr>INVESTIGATING THE CANDIDATE</vt:lpstr>
      <vt:lpstr>INVESTIGATING THE CANDIDATE</vt:lpstr>
      <vt:lpstr>INVESTIGATING THE CANDIDATE</vt:lpstr>
      <vt:lpstr>INVESTIGATING THE CANDIDATE The Fair Credit Reporting Act &amp; Similar Laws</vt:lpstr>
      <vt:lpstr>INVESTIGATING THE CANDIDATE</vt:lpstr>
      <vt:lpstr>INVESTIGATING THE CANDIDATE Criminal Background Checking</vt:lpstr>
      <vt:lpstr>INVESTIGATING THE CANDIDATE Criminal Background Checking</vt:lpstr>
      <vt:lpstr>CRIMINAL RECORDS COMMON STATE &amp; CITY &amp; LAWS</vt:lpstr>
      <vt:lpstr>INVESTIGATING THE CANDIDATE Criminal Background Checking</vt:lpstr>
      <vt:lpstr>INVESTIGATING THE CANDIDATE Credit History</vt:lpstr>
      <vt:lpstr>INVESTIGATING THE CANDIDATE Reference Checking</vt:lpstr>
      <vt:lpstr>INVESTIGATING THE CANDIDATE Reference Checking</vt:lpstr>
      <vt:lpstr>INVESTIGATING THE CANDIDATE Reference Checking</vt:lpstr>
      <vt:lpstr>INVESTIGATING THE CANDIDATE Biographical Data</vt:lpstr>
      <vt:lpstr>INVESTIGATING THE CANDIDATE Social Media</vt:lpstr>
      <vt:lpstr>INVESTIGATING THE CANDIDATE Medical Inquiries</vt:lpstr>
      <vt:lpstr>INVESTIGATING THE CANDIDATE Drug Screens</vt:lpstr>
      <vt:lpstr>INVESTIGATING THE CANDIDATE Tests</vt:lpstr>
      <vt:lpstr>INVESTIGATING THE CANDIDATE Tests</vt:lpstr>
      <vt:lpstr>INVESTIGATING THE CANDIDATE Tests</vt:lpstr>
      <vt:lpstr>INVESTIGATING THE CANDIDATE Tests</vt:lpstr>
      <vt:lpstr>INVESTIGATING THE CANDIDATE Tests</vt:lpstr>
      <vt:lpstr>INVESTIGATING THE CANDIDATE Polygraph</vt:lpstr>
      <vt:lpstr>Amanda M. Fugazy, Esq. Ellenoff Grossman &amp; Schole LLP</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PROPOSED LEGISLATION</dc:title>
  <dc:creator>Roni Jenkins</dc:creator>
  <cp:lastModifiedBy>Amanda Brennan</cp:lastModifiedBy>
  <cp:revision>772</cp:revision>
  <cp:lastPrinted>2017-03-15T01:25:13Z</cp:lastPrinted>
  <dcterms:created xsi:type="dcterms:W3CDTF">2009-07-15T19:51:09Z</dcterms:created>
  <dcterms:modified xsi:type="dcterms:W3CDTF">2017-03-15T21:20:15Z</dcterms:modified>
</cp:coreProperties>
</file>